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3"/>
  </p:notesMasterIdLst>
  <p:handoutMasterIdLst>
    <p:handoutMasterId r:id="rId54"/>
  </p:handoutMasterIdLst>
  <p:sldIdLst>
    <p:sldId id="256" r:id="rId2"/>
    <p:sldId id="304" r:id="rId3"/>
    <p:sldId id="310" r:id="rId4"/>
    <p:sldId id="300" r:id="rId5"/>
    <p:sldId id="331" r:id="rId6"/>
    <p:sldId id="358" r:id="rId7"/>
    <p:sldId id="359" r:id="rId8"/>
    <p:sldId id="341" r:id="rId9"/>
    <p:sldId id="311" r:id="rId10"/>
    <p:sldId id="374" r:id="rId11"/>
    <p:sldId id="372" r:id="rId12"/>
    <p:sldId id="373" r:id="rId13"/>
    <p:sldId id="369" r:id="rId14"/>
    <p:sldId id="312" r:id="rId15"/>
    <p:sldId id="319" r:id="rId16"/>
    <p:sldId id="291" r:id="rId17"/>
    <p:sldId id="361" r:id="rId18"/>
    <p:sldId id="340" r:id="rId19"/>
    <p:sldId id="314" r:id="rId20"/>
    <p:sldId id="343" r:id="rId21"/>
    <p:sldId id="346" r:id="rId22"/>
    <p:sldId id="345" r:id="rId23"/>
    <p:sldId id="347" r:id="rId24"/>
    <p:sldId id="352" r:id="rId25"/>
    <p:sldId id="366" r:id="rId26"/>
    <p:sldId id="360" r:id="rId27"/>
    <p:sldId id="356" r:id="rId28"/>
    <p:sldId id="337" r:id="rId29"/>
    <p:sldId id="364" r:id="rId30"/>
    <p:sldId id="367" r:id="rId31"/>
    <p:sldId id="322" r:id="rId32"/>
    <p:sldId id="368" r:id="rId33"/>
    <p:sldId id="377" r:id="rId34"/>
    <p:sldId id="317" r:id="rId35"/>
    <p:sldId id="375" r:id="rId36"/>
    <p:sldId id="350" r:id="rId37"/>
    <p:sldId id="336" r:id="rId38"/>
    <p:sldId id="335" r:id="rId39"/>
    <p:sldId id="324" r:id="rId40"/>
    <p:sldId id="334" r:id="rId41"/>
    <p:sldId id="296" r:id="rId42"/>
    <p:sldId id="305" r:id="rId43"/>
    <p:sldId id="302" r:id="rId44"/>
    <p:sldId id="298" r:id="rId45"/>
    <p:sldId id="318" r:id="rId46"/>
    <p:sldId id="315" r:id="rId47"/>
    <p:sldId id="328" r:id="rId48"/>
    <p:sldId id="329" r:id="rId49"/>
    <p:sldId id="333" r:id="rId50"/>
    <p:sldId id="299" r:id="rId51"/>
    <p:sldId id="294" r:id="rId52"/>
  </p:sldIdLst>
  <p:sldSz cx="12192000" cy="6858000"/>
  <p:notesSz cx="6858000" cy="9144000"/>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ADD8"/>
    <a:srgbClr val="FF8590"/>
    <a:srgbClr val="FFFFFF"/>
    <a:srgbClr val="1E77B4"/>
    <a:srgbClr val="CC1B1B"/>
    <a:srgbClr val="DEE7F7"/>
    <a:srgbClr val="CECAEB"/>
    <a:srgbClr val="4472C4"/>
    <a:srgbClr val="3D67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3"/>
    <p:restoredTop sz="94655"/>
  </p:normalViewPr>
  <p:slideViewPr>
    <p:cSldViewPr snapToGrid="0">
      <p:cViewPr varScale="1">
        <p:scale>
          <a:sx n="110" d="100"/>
          <a:sy n="110" d="100"/>
        </p:scale>
        <p:origin x="208" y="320"/>
      </p:cViewPr>
      <p:guideLst>
        <p:guide orient="horz" pos="1344"/>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5F3CCF-5978-4C4A-B6B0-CE4E5408FE1F}" type="doc">
      <dgm:prSet loTypeId="urn:microsoft.com/office/officeart/2005/8/layout/vProcess5" loCatId="process" qsTypeId="urn:microsoft.com/office/officeart/2005/8/quickstyle/simple2" qsCatId="simple" csTypeId="urn:microsoft.com/office/officeart/2005/8/colors/accent3_2" csCatId="accent3" phldr="1"/>
      <dgm:spPr/>
      <dgm:t>
        <a:bodyPr/>
        <a:lstStyle/>
        <a:p>
          <a:endParaRPr lang="en-US"/>
        </a:p>
      </dgm:t>
    </dgm:pt>
    <dgm:pt modelId="{C5521F14-2AD0-4788-9F5E-DA3286C0AA02}">
      <dgm:prSet/>
      <dgm:spPr>
        <a:solidFill>
          <a:schemeClr val="accent1"/>
        </a:solidFill>
        <a:ln>
          <a:noFill/>
        </a:ln>
      </dgm:spPr>
      <dgm:t>
        <a:bodyPr/>
        <a:lstStyle/>
        <a:p>
          <a:pPr rtl="0"/>
          <a:r>
            <a:rPr lang="en-AU"/>
            <a:t>Project</a:t>
          </a:r>
          <a:r>
            <a:rPr lang="en-AU">
              <a:latin typeface="Calibri Light" panose="020F0302020204030204"/>
            </a:rPr>
            <a:t> </a:t>
          </a:r>
          <a:endParaRPr lang="en-US"/>
        </a:p>
      </dgm:t>
    </dgm:pt>
    <dgm:pt modelId="{86851809-4C50-41FA-8535-64420590693B}" type="parTrans" cxnId="{829A135B-BB4D-45F0-99C5-AE62475A3D68}">
      <dgm:prSet/>
      <dgm:spPr/>
      <dgm:t>
        <a:bodyPr/>
        <a:lstStyle/>
        <a:p>
          <a:endParaRPr lang="en-US"/>
        </a:p>
      </dgm:t>
    </dgm:pt>
    <dgm:pt modelId="{28E70DE6-809F-49F9-822F-65AB44CB8E09}" type="sibTrans" cxnId="{829A135B-BB4D-45F0-99C5-AE62475A3D68}">
      <dgm:prSet/>
      <dgm:spPr>
        <a:solidFill>
          <a:schemeClr val="accent1">
            <a:lumMod val="60000"/>
            <a:lumOff val="40000"/>
            <a:alpha val="90000"/>
          </a:schemeClr>
        </a:solidFill>
        <a:ln>
          <a:noFill/>
        </a:ln>
      </dgm:spPr>
      <dgm:t>
        <a:bodyPr/>
        <a:lstStyle/>
        <a:p>
          <a:endParaRPr lang="en-US"/>
        </a:p>
      </dgm:t>
    </dgm:pt>
    <dgm:pt modelId="{57DF5CAA-FF79-45C1-A6FD-1FD07415A64F}">
      <dgm:prSet/>
      <dgm:spPr>
        <a:solidFill>
          <a:schemeClr val="accent1"/>
        </a:solidFill>
        <a:ln>
          <a:noFill/>
        </a:ln>
      </dgm:spPr>
      <dgm:t>
        <a:bodyPr/>
        <a:lstStyle/>
        <a:p>
          <a:r>
            <a:rPr lang="en-US"/>
            <a:t>Results &amp; Discussion </a:t>
          </a:r>
        </a:p>
      </dgm:t>
    </dgm:pt>
    <dgm:pt modelId="{602422C0-342A-4AE8-AF6D-2EAE2C7F5BBE}" type="parTrans" cxnId="{41F5E503-0AB0-4958-8522-B84294D748E4}">
      <dgm:prSet/>
      <dgm:spPr/>
      <dgm:t>
        <a:bodyPr/>
        <a:lstStyle/>
        <a:p>
          <a:endParaRPr lang="en-US"/>
        </a:p>
      </dgm:t>
    </dgm:pt>
    <dgm:pt modelId="{0905B132-E803-46A9-9EDF-47AEF5D047F3}" type="sibTrans" cxnId="{41F5E503-0AB0-4958-8522-B84294D748E4}">
      <dgm:prSet/>
      <dgm:spPr>
        <a:solidFill>
          <a:schemeClr val="accent1">
            <a:lumMod val="60000"/>
            <a:lumOff val="40000"/>
            <a:alpha val="90000"/>
          </a:schemeClr>
        </a:solidFill>
        <a:ln>
          <a:noFill/>
        </a:ln>
      </dgm:spPr>
      <dgm:t>
        <a:bodyPr/>
        <a:lstStyle/>
        <a:p>
          <a:endParaRPr lang="en-US"/>
        </a:p>
      </dgm:t>
    </dgm:pt>
    <dgm:pt modelId="{C29F1508-8F00-4A52-A6CF-234770E76FF1}">
      <dgm:prSet/>
      <dgm:spPr>
        <a:solidFill>
          <a:schemeClr val="accent1"/>
        </a:solidFill>
        <a:ln>
          <a:noFill/>
        </a:ln>
      </dgm:spPr>
      <dgm:t>
        <a:bodyPr/>
        <a:lstStyle/>
        <a:p>
          <a:r>
            <a:rPr lang="en-AU"/>
            <a:t>Data Exploration</a:t>
          </a:r>
          <a:endParaRPr lang="en-US"/>
        </a:p>
      </dgm:t>
    </dgm:pt>
    <dgm:pt modelId="{4F533CA4-A5CB-4747-935F-7ADD41A4235B}" type="parTrans" cxnId="{A1600262-3751-4373-A507-AEF98185D941}">
      <dgm:prSet/>
      <dgm:spPr/>
      <dgm:t>
        <a:bodyPr/>
        <a:lstStyle/>
        <a:p>
          <a:endParaRPr lang="en-US"/>
        </a:p>
      </dgm:t>
    </dgm:pt>
    <dgm:pt modelId="{5913B211-6B39-488F-A23F-81421CD65858}" type="sibTrans" cxnId="{A1600262-3751-4373-A507-AEF98185D941}">
      <dgm:prSet/>
      <dgm:spPr>
        <a:solidFill>
          <a:schemeClr val="accent1">
            <a:lumMod val="60000"/>
            <a:lumOff val="40000"/>
            <a:alpha val="90000"/>
          </a:schemeClr>
        </a:solidFill>
        <a:ln>
          <a:noFill/>
        </a:ln>
      </dgm:spPr>
      <dgm:t>
        <a:bodyPr/>
        <a:lstStyle/>
        <a:p>
          <a:endParaRPr lang="en-US"/>
        </a:p>
      </dgm:t>
    </dgm:pt>
    <dgm:pt modelId="{7E54F78D-86D3-4559-AF48-31F3C49358CC}">
      <dgm:prSet/>
      <dgm:spPr>
        <a:solidFill>
          <a:schemeClr val="accent1"/>
        </a:solidFill>
        <a:ln>
          <a:noFill/>
        </a:ln>
      </dgm:spPr>
      <dgm:t>
        <a:bodyPr/>
        <a:lstStyle/>
        <a:p>
          <a:r>
            <a:rPr lang="en-US"/>
            <a:t>Conclusion</a:t>
          </a:r>
        </a:p>
      </dgm:t>
    </dgm:pt>
    <dgm:pt modelId="{DBE476D6-265A-4C86-9FAB-5DCE5EBCBF8A}" type="parTrans" cxnId="{DE62A58A-80DD-440E-A33C-400AF2A51AFE}">
      <dgm:prSet/>
      <dgm:spPr/>
      <dgm:t>
        <a:bodyPr/>
        <a:lstStyle/>
        <a:p>
          <a:endParaRPr lang="en-US"/>
        </a:p>
      </dgm:t>
    </dgm:pt>
    <dgm:pt modelId="{B2CDB6C7-FA78-4950-9FE8-640758BFC983}" type="sibTrans" cxnId="{DE62A58A-80DD-440E-A33C-400AF2A51AFE}">
      <dgm:prSet/>
      <dgm:spPr/>
      <dgm:t>
        <a:bodyPr/>
        <a:lstStyle/>
        <a:p>
          <a:endParaRPr lang="en-US"/>
        </a:p>
      </dgm:t>
    </dgm:pt>
    <dgm:pt modelId="{ED898106-99DC-FE48-BE51-ED38112E547A}">
      <dgm:prSet/>
      <dgm:spPr>
        <a:solidFill>
          <a:schemeClr val="accent1"/>
        </a:solidFill>
      </dgm:spPr>
      <dgm:t>
        <a:bodyPr/>
        <a:lstStyle/>
        <a:p>
          <a:r>
            <a:rPr lang="en-GB"/>
            <a:t>Methodology</a:t>
          </a:r>
        </a:p>
      </dgm:t>
    </dgm:pt>
    <dgm:pt modelId="{164C88E5-95E7-934E-81FE-29D92ACB18C4}" type="parTrans" cxnId="{18DB12B7-B996-754B-BC9B-51FA5758C361}">
      <dgm:prSet/>
      <dgm:spPr/>
      <dgm:t>
        <a:bodyPr/>
        <a:lstStyle/>
        <a:p>
          <a:endParaRPr lang="en-GB"/>
        </a:p>
      </dgm:t>
    </dgm:pt>
    <dgm:pt modelId="{64E59D59-3FA1-8348-895F-9ECD0934378D}" type="sibTrans" cxnId="{18DB12B7-B996-754B-BC9B-51FA5758C361}">
      <dgm:prSet/>
      <dgm:spPr>
        <a:solidFill>
          <a:schemeClr val="accent1">
            <a:lumMod val="60000"/>
            <a:lumOff val="40000"/>
            <a:alpha val="90000"/>
          </a:schemeClr>
        </a:solidFill>
        <a:ln>
          <a:noFill/>
        </a:ln>
      </dgm:spPr>
      <dgm:t>
        <a:bodyPr/>
        <a:lstStyle/>
        <a:p>
          <a:endParaRPr lang="en-GB"/>
        </a:p>
      </dgm:t>
    </dgm:pt>
    <dgm:pt modelId="{1DC49BA5-34B3-7541-8DD2-C5DBBDC8EABD}" type="pres">
      <dgm:prSet presAssocID="{335F3CCF-5978-4C4A-B6B0-CE4E5408FE1F}" presName="outerComposite" presStyleCnt="0">
        <dgm:presLayoutVars>
          <dgm:chMax val="5"/>
          <dgm:dir/>
          <dgm:resizeHandles val="exact"/>
        </dgm:presLayoutVars>
      </dgm:prSet>
      <dgm:spPr/>
    </dgm:pt>
    <dgm:pt modelId="{8A38F30E-0472-7447-A5BF-5736309C3D90}" type="pres">
      <dgm:prSet presAssocID="{335F3CCF-5978-4C4A-B6B0-CE4E5408FE1F}" presName="dummyMaxCanvas" presStyleCnt="0">
        <dgm:presLayoutVars/>
      </dgm:prSet>
      <dgm:spPr/>
    </dgm:pt>
    <dgm:pt modelId="{89BD0CB7-76FB-234D-B482-B367A14DD4E3}" type="pres">
      <dgm:prSet presAssocID="{335F3CCF-5978-4C4A-B6B0-CE4E5408FE1F}" presName="FiveNodes_1" presStyleLbl="node1" presStyleIdx="0" presStyleCnt="5">
        <dgm:presLayoutVars>
          <dgm:bulletEnabled val="1"/>
        </dgm:presLayoutVars>
      </dgm:prSet>
      <dgm:spPr/>
    </dgm:pt>
    <dgm:pt modelId="{778576AB-30EE-4E46-A8E8-0072DB022F43}" type="pres">
      <dgm:prSet presAssocID="{335F3CCF-5978-4C4A-B6B0-CE4E5408FE1F}" presName="FiveNodes_2" presStyleLbl="node1" presStyleIdx="1" presStyleCnt="5">
        <dgm:presLayoutVars>
          <dgm:bulletEnabled val="1"/>
        </dgm:presLayoutVars>
      </dgm:prSet>
      <dgm:spPr/>
    </dgm:pt>
    <dgm:pt modelId="{395248E9-7179-F74A-B73E-355DB877EEAB}" type="pres">
      <dgm:prSet presAssocID="{335F3CCF-5978-4C4A-B6B0-CE4E5408FE1F}" presName="FiveNodes_3" presStyleLbl="node1" presStyleIdx="2" presStyleCnt="5">
        <dgm:presLayoutVars>
          <dgm:bulletEnabled val="1"/>
        </dgm:presLayoutVars>
      </dgm:prSet>
      <dgm:spPr/>
    </dgm:pt>
    <dgm:pt modelId="{D38F664B-AF18-9C4D-B0E6-50C26AF48F8C}" type="pres">
      <dgm:prSet presAssocID="{335F3CCF-5978-4C4A-B6B0-CE4E5408FE1F}" presName="FiveNodes_4" presStyleLbl="node1" presStyleIdx="3" presStyleCnt="5">
        <dgm:presLayoutVars>
          <dgm:bulletEnabled val="1"/>
        </dgm:presLayoutVars>
      </dgm:prSet>
      <dgm:spPr/>
    </dgm:pt>
    <dgm:pt modelId="{9C8BC9F9-19DF-6640-9713-6A5129936BF9}" type="pres">
      <dgm:prSet presAssocID="{335F3CCF-5978-4C4A-B6B0-CE4E5408FE1F}" presName="FiveNodes_5" presStyleLbl="node1" presStyleIdx="4" presStyleCnt="5">
        <dgm:presLayoutVars>
          <dgm:bulletEnabled val="1"/>
        </dgm:presLayoutVars>
      </dgm:prSet>
      <dgm:spPr/>
    </dgm:pt>
    <dgm:pt modelId="{90DAA1E5-4AA8-484E-B96D-7D1330F280E9}" type="pres">
      <dgm:prSet presAssocID="{335F3CCF-5978-4C4A-B6B0-CE4E5408FE1F}" presName="FiveConn_1-2" presStyleLbl="fgAccFollowNode1" presStyleIdx="0" presStyleCnt="4" custLinFactNeighborY="-27632">
        <dgm:presLayoutVars>
          <dgm:bulletEnabled val="1"/>
        </dgm:presLayoutVars>
      </dgm:prSet>
      <dgm:spPr/>
    </dgm:pt>
    <dgm:pt modelId="{B7384EE3-BB33-6248-B72B-DBE0628FBE98}" type="pres">
      <dgm:prSet presAssocID="{335F3CCF-5978-4C4A-B6B0-CE4E5408FE1F}" presName="FiveConn_2-3" presStyleLbl="fgAccFollowNode1" presStyleIdx="1" presStyleCnt="4" custLinFactNeighborX="-4809" custLinFactNeighborY="-20484">
        <dgm:presLayoutVars>
          <dgm:bulletEnabled val="1"/>
        </dgm:presLayoutVars>
      </dgm:prSet>
      <dgm:spPr/>
    </dgm:pt>
    <dgm:pt modelId="{32003A29-039B-5246-8ECA-53009FDEAD85}" type="pres">
      <dgm:prSet presAssocID="{335F3CCF-5978-4C4A-B6B0-CE4E5408FE1F}" presName="FiveConn_3-4" presStyleLbl="fgAccFollowNode1" presStyleIdx="2" presStyleCnt="4" custLinFactNeighborY="-13816">
        <dgm:presLayoutVars>
          <dgm:bulletEnabled val="1"/>
        </dgm:presLayoutVars>
      </dgm:prSet>
      <dgm:spPr/>
    </dgm:pt>
    <dgm:pt modelId="{B6817E09-A895-BC40-81FA-E57BB7FA13D9}" type="pres">
      <dgm:prSet presAssocID="{335F3CCF-5978-4C4A-B6B0-CE4E5408FE1F}" presName="FiveConn_4-5" presStyleLbl="fgAccFollowNode1" presStyleIdx="3" presStyleCnt="4">
        <dgm:presLayoutVars>
          <dgm:bulletEnabled val="1"/>
        </dgm:presLayoutVars>
      </dgm:prSet>
      <dgm:spPr/>
    </dgm:pt>
    <dgm:pt modelId="{8C2F8102-B7B7-FB4D-AFDB-9B193B46DBE2}" type="pres">
      <dgm:prSet presAssocID="{335F3CCF-5978-4C4A-B6B0-CE4E5408FE1F}" presName="FiveNodes_1_text" presStyleLbl="node1" presStyleIdx="4" presStyleCnt="5">
        <dgm:presLayoutVars>
          <dgm:bulletEnabled val="1"/>
        </dgm:presLayoutVars>
      </dgm:prSet>
      <dgm:spPr/>
    </dgm:pt>
    <dgm:pt modelId="{67BA6348-BB30-0E40-9542-648AEA9A8DDE}" type="pres">
      <dgm:prSet presAssocID="{335F3CCF-5978-4C4A-B6B0-CE4E5408FE1F}" presName="FiveNodes_2_text" presStyleLbl="node1" presStyleIdx="4" presStyleCnt="5">
        <dgm:presLayoutVars>
          <dgm:bulletEnabled val="1"/>
        </dgm:presLayoutVars>
      </dgm:prSet>
      <dgm:spPr/>
    </dgm:pt>
    <dgm:pt modelId="{1881620A-2C0F-5245-97F6-614C3A5AB205}" type="pres">
      <dgm:prSet presAssocID="{335F3CCF-5978-4C4A-B6B0-CE4E5408FE1F}" presName="FiveNodes_3_text" presStyleLbl="node1" presStyleIdx="4" presStyleCnt="5">
        <dgm:presLayoutVars>
          <dgm:bulletEnabled val="1"/>
        </dgm:presLayoutVars>
      </dgm:prSet>
      <dgm:spPr/>
    </dgm:pt>
    <dgm:pt modelId="{272D3CAF-DD3D-7247-87DD-5D25E75466A9}" type="pres">
      <dgm:prSet presAssocID="{335F3CCF-5978-4C4A-B6B0-CE4E5408FE1F}" presName="FiveNodes_4_text" presStyleLbl="node1" presStyleIdx="4" presStyleCnt="5">
        <dgm:presLayoutVars>
          <dgm:bulletEnabled val="1"/>
        </dgm:presLayoutVars>
      </dgm:prSet>
      <dgm:spPr/>
    </dgm:pt>
    <dgm:pt modelId="{68C6644F-96B0-E345-B932-3025FC435756}" type="pres">
      <dgm:prSet presAssocID="{335F3CCF-5978-4C4A-B6B0-CE4E5408FE1F}" presName="FiveNodes_5_text" presStyleLbl="node1" presStyleIdx="4" presStyleCnt="5">
        <dgm:presLayoutVars>
          <dgm:bulletEnabled val="1"/>
        </dgm:presLayoutVars>
      </dgm:prSet>
      <dgm:spPr/>
    </dgm:pt>
  </dgm:ptLst>
  <dgm:cxnLst>
    <dgm:cxn modelId="{41F5E503-0AB0-4958-8522-B84294D748E4}" srcId="{335F3CCF-5978-4C4A-B6B0-CE4E5408FE1F}" destId="{57DF5CAA-FF79-45C1-A6FD-1FD07415A64F}" srcOrd="3" destOrd="0" parTransId="{602422C0-342A-4AE8-AF6D-2EAE2C7F5BBE}" sibTransId="{0905B132-E803-46A9-9EDF-47AEF5D047F3}"/>
    <dgm:cxn modelId="{AC633E04-76D7-7948-BA24-B2539F462A7A}" type="presOf" srcId="{C5521F14-2AD0-4788-9F5E-DA3286C0AA02}" destId="{8C2F8102-B7B7-FB4D-AFDB-9B193B46DBE2}" srcOrd="1" destOrd="0" presId="urn:microsoft.com/office/officeart/2005/8/layout/vProcess5"/>
    <dgm:cxn modelId="{73551816-ABCE-FD47-9BCB-42F9E1A5ED2F}" type="presOf" srcId="{28E70DE6-809F-49F9-822F-65AB44CB8E09}" destId="{90DAA1E5-4AA8-484E-B96D-7D1330F280E9}" srcOrd="0" destOrd="0" presId="urn:microsoft.com/office/officeart/2005/8/layout/vProcess5"/>
    <dgm:cxn modelId="{97091017-A50D-4843-A5CE-C978C723044D}" type="presOf" srcId="{335F3CCF-5978-4C4A-B6B0-CE4E5408FE1F}" destId="{1DC49BA5-34B3-7541-8DD2-C5DBBDC8EABD}" srcOrd="0" destOrd="0" presId="urn:microsoft.com/office/officeart/2005/8/layout/vProcess5"/>
    <dgm:cxn modelId="{2C11351B-3C2F-9B4F-9030-63ADDA5623DB}" type="presOf" srcId="{C5521F14-2AD0-4788-9F5E-DA3286C0AA02}" destId="{89BD0CB7-76FB-234D-B482-B367A14DD4E3}" srcOrd="0" destOrd="0" presId="urn:microsoft.com/office/officeart/2005/8/layout/vProcess5"/>
    <dgm:cxn modelId="{611BB04C-6437-844A-9F12-12F05055D541}" type="presOf" srcId="{57DF5CAA-FF79-45C1-A6FD-1FD07415A64F}" destId="{D38F664B-AF18-9C4D-B0E6-50C26AF48F8C}" srcOrd="0" destOrd="0" presId="urn:microsoft.com/office/officeart/2005/8/layout/vProcess5"/>
    <dgm:cxn modelId="{829A135B-BB4D-45F0-99C5-AE62475A3D68}" srcId="{335F3CCF-5978-4C4A-B6B0-CE4E5408FE1F}" destId="{C5521F14-2AD0-4788-9F5E-DA3286C0AA02}" srcOrd="0" destOrd="0" parTransId="{86851809-4C50-41FA-8535-64420590693B}" sibTransId="{28E70DE6-809F-49F9-822F-65AB44CB8E09}"/>
    <dgm:cxn modelId="{14B3815C-CA7B-8F4E-A7E2-B40107C09553}" type="presOf" srcId="{ED898106-99DC-FE48-BE51-ED38112E547A}" destId="{778576AB-30EE-4E46-A8E8-0072DB022F43}" srcOrd="0" destOrd="0" presId="urn:microsoft.com/office/officeart/2005/8/layout/vProcess5"/>
    <dgm:cxn modelId="{F7F93260-06EC-F843-8979-AD3F52D62BB2}" type="presOf" srcId="{ED898106-99DC-FE48-BE51-ED38112E547A}" destId="{67BA6348-BB30-0E40-9542-648AEA9A8DDE}" srcOrd="1" destOrd="0" presId="urn:microsoft.com/office/officeart/2005/8/layout/vProcess5"/>
    <dgm:cxn modelId="{A1600262-3751-4373-A507-AEF98185D941}" srcId="{335F3CCF-5978-4C4A-B6B0-CE4E5408FE1F}" destId="{C29F1508-8F00-4A52-A6CF-234770E76FF1}" srcOrd="2" destOrd="0" parTransId="{4F533CA4-A5CB-4747-935F-7ADD41A4235B}" sibTransId="{5913B211-6B39-488F-A23F-81421CD65858}"/>
    <dgm:cxn modelId="{D50AED66-7B3F-3248-BF8A-E1801056195F}" type="presOf" srcId="{C29F1508-8F00-4A52-A6CF-234770E76FF1}" destId="{1881620A-2C0F-5245-97F6-614C3A5AB205}" srcOrd="1" destOrd="0" presId="urn:microsoft.com/office/officeart/2005/8/layout/vProcess5"/>
    <dgm:cxn modelId="{48648376-A9E2-9C44-AE7A-C2B277AF1F75}" type="presOf" srcId="{C29F1508-8F00-4A52-A6CF-234770E76FF1}" destId="{395248E9-7179-F74A-B73E-355DB877EEAB}" srcOrd="0" destOrd="0" presId="urn:microsoft.com/office/officeart/2005/8/layout/vProcess5"/>
    <dgm:cxn modelId="{DE62A58A-80DD-440E-A33C-400AF2A51AFE}" srcId="{335F3CCF-5978-4C4A-B6B0-CE4E5408FE1F}" destId="{7E54F78D-86D3-4559-AF48-31F3C49358CC}" srcOrd="4" destOrd="0" parTransId="{DBE476D6-265A-4C86-9FAB-5DCE5EBCBF8A}" sibTransId="{B2CDB6C7-FA78-4950-9FE8-640758BFC983}"/>
    <dgm:cxn modelId="{E61CB2A5-AC5A-DF47-80D4-A54ACFC9616B}" type="presOf" srcId="{7E54F78D-86D3-4559-AF48-31F3C49358CC}" destId="{68C6644F-96B0-E345-B932-3025FC435756}" srcOrd="1" destOrd="0" presId="urn:microsoft.com/office/officeart/2005/8/layout/vProcess5"/>
    <dgm:cxn modelId="{18DB12B7-B996-754B-BC9B-51FA5758C361}" srcId="{335F3CCF-5978-4C4A-B6B0-CE4E5408FE1F}" destId="{ED898106-99DC-FE48-BE51-ED38112E547A}" srcOrd="1" destOrd="0" parTransId="{164C88E5-95E7-934E-81FE-29D92ACB18C4}" sibTransId="{64E59D59-3FA1-8348-895F-9ECD0934378D}"/>
    <dgm:cxn modelId="{0D9B8CC8-FAB6-2643-B084-2F44CA07964A}" type="presOf" srcId="{57DF5CAA-FF79-45C1-A6FD-1FD07415A64F}" destId="{272D3CAF-DD3D-7247-87DD-5D25E75466A9}" srcOrd="1" destOrd="0" presId="urn:microsoft.com/office/officeart/2005/8/layout/vProcess5"/>
    <dgm:cxn modelId="{4EC19CD2-8F77-7F4C-83F9-2CA4E01DB9AD}" type="presOf" srcId="{64E59D59-3FA1-8348-895F-9ECD0934378D}" destId="{B7384EE3-BB33-6248-B72B-DBE0628FBE98}" srcOrd="0" destOrd="0" presId="urn:microsoft.com/office/officeart/2005/8/layout/vProcess5"/>
    <dgm:cxn modelId="{382D23D7-67F4-344B-8859-18A8475B219B}" type="presOf" srcId="{0905B132-E803-46A9-9EDF-47AEF5D047F3}" destId="{B6817E09-A895-BC40-81FA-E57BB7FA13D9}" srcOrd="0" destOrd="0" presId="urn:microsoft.com/office/officeart/2005/8/layout/vProcess5"/>
    <dgm:cxn modelId="{2F78A7E9-C482-9243-9296-0F97D0BE33D3}" type="presOf" srcId="{5913B211-6B39-488F-A23F-81421CD65858}" destId="{32003A29-039B-5246-8ECA-53009FDEAD85}" srcOrd="0" destOrd="0" presId="urn:microsoft.com/office/officeart/2005/8/layout/vProcess5"/>
    <dgm:cxn modelId="{B15C46FD-4CDA-4B43-8753-B38FEEC212C4}" type="presOf" srcId="{7E54F78D-86D3-4559-AF48-31F3C49358CC}" destId="{9C8BC9F9-19DF-6640-9713-6A5129936BF9}" srcOrd="0" destOrd="0" presId="urn:microsoft.com/office/officeart/2005/8/layout/vProcess5"/>
    <dgm:cxn modelId="{29051E59-CEB4-6348-B758-A3DE18F55B12}" type="presParOf" srcId="{1DC49BA5-34B3-7541-8DD2-C5DBBDC8EABD}" destId="{8A38F30E-0472-7447-A5BF-5736309C3D90}" srcOrd="0" destOrd="0" presId="urn:microsoft.com/office/officeart/2005/8/layout/vProcess5"/>
    <dgm:cxn modelId="{C535B095-D1D6-EC47-BC2D-AAE8E612208A}" type="presParOf" srcId="{1DC49BA5-34B3-7541-8DD2-C5DBBDC8EABD}" destId="{89BD0CB7-76FB-234D-B482-B367A14DD4E3}" srcOrd="1" destOrd="0" presId="urn:microsoft.com/office/officeart/2005/8/layout/vProcess5"/>
    <dgm:cxn modelId="{E7C1DF9A-2175-5644-BAE7-B82FFF74DC75}" type="presParOf" srcId="{1DC49BA5-34B3-7541-8DD2-C5DBBDC8EABD}" destId="{778576AB-30EE-4E46-A8E8-0072DB022F43}" srcOrd="2" destOrd="0" presId="urn:microsoft.com/office/officeart/2005/8/layout/vProcess5"/>
    <dgm:cxn modelId="{E7D2C4EB-098A-E04B-A7F9-63F335DD8453}" type="presParOf" srcId="{1DC49BA5-34B3-7541-8DD2-C5DBBDC8EABD}" destId="{395248E9-7179-F74A-B73E-355DB877EEAB}" srcOrd="3" destOrd="0" presId="urn:microsoft.com/office/officeart/2005/8/layout/vProcess5"/>
    <dgm:cxn modelId="{649767B7-3AA1-7445-BA0A-78FED0DA17EA}" type="presParOf" srcId="{1DC49BA5-34B3-7541-8DD2-C5DBBDC8EABD}" destId="{D38F664B-AF18-9C4D-B0E6-50C26AF48F8C}" srcOrd="4" destOrd="0" presId="urn:microsoft.com/office/officeart/2005/8/layout/vProcess5"/>
    <dgm:cxn modelId="{44F18502-D8FF-724D-86EA-BDCA64130027}" type="presParOf" srcId="{1DC49BA5-34B3-7541-8DD2-C5DBBDC8EABD}" destId="{9C8BC9F9-19DF-6640-9713-6A5129936BF9}" srcOrd="5" destOrd="0" presId="urn:microsoft.com/office/officeart/2005/8/layout/vProcess5"/>
    <dgm:cxn modelId="{13D40590-507F-4745-A1A5-22B30A12FCBB}" type="presParOf" srcId="{1DC49BA5-34B3-7541-8DD2-C5DBBDC8EABD}" destId="{90DAA1E5-4AA8-484E-B96D-7D1330F280E9}" srcOrd="6" destOrd="0" presId="urn:microsoft.com/office/officeart/2005/8/layout/vProcess5"/>
    <dgm:cxn modelId="{01C7F4CA-4337-954F-AFD9-E27CD2544804}" type="presParOf" srcId="{1DC49BA5-34B3-7541-8DD2-C5DBBDC8EABD}" destId="{B7384EE3-BB33-6248-B72B-DBE0628FBE98}" srcOrd="7" destOrd="0" presId="urn:microsoft.com/office/officeart/2005/8/layout/vProcess5"/>
    <dgm:cxn modelId="{EFB38C4E-49E5-6B43-A52C-FEE133B7F5FA}" type="presParOf" srcId="{1DC49BA5-34B3-7541-8DD2-C5DBBDC8EABD}" destId="{32003A29-039B-5246-8ECA-53009FDEAD85}" srcOrd="8" destOrd="0" presId="urn:microsoft.com/office/officeart/2005/8/layout/vProcess5"/>
    <dgm:cxn modelId="{C6E6755E-3C0B-EE45-8CB7-4D86460FE3D4}" type="presParOf" srcId="{1DC49BA5-34B3-7541-8DD2-C5DBBDC8EABD}" destId="{B6817E09-A895-BC40-81FA-E57BB7FA13D9}" srcOrd="9" destOrd="0" presId="urn:microsoft.com/office/officeart/2005/8/layout/vProcess5"/>
    <dgm:cxn modelId="{71A41AE0-9C9E-0842-A839-DD038BA9160D}" type="presParOf" srcId="{1DC49BA5-34B3-7541-8DD2-C5DBBDC8EABD}" destId="{8C2F8102-B7B7-FB4D-AFDB-9B193B46DBE2}" srcOrd="10" destOrd="0" presId="urn:microsoft.com/office/officeart/2005/8/layout/vProcess5"/>
    <dgm:cxn modelId="{71A83828-7574-814F-AFAA-99F82822990A}" type="presParOf" srcId="{1DC49BA5-34B3-7541-8DD2-C5DBBDC8EABD}" destId="{67BA6348-BB30-0E40-9542-648AEA9A8DDE}" srcOrd="11" destOrd="0" presId="urn:microsoft.com/office/officeart/2005/8/layout/vProcess5"/>
    <dgm:cxn modelId="{FF66EA3F-976D-D442-A099-5DD7540268D7}" type="presParOf" srcId="{1DC49BA5-34B3-7541-8DD2-C5DBBDC8EABD}" destId="{1881620A-2C0F-5245-97F6-614C3A5AB205}" srcOrd="12" destOrd="0" presId="urn:microsoft.com/office/officeart/2005/8/layout/vProcess5"/>
    <dgm:cxn modelId="{292E6627-7C87-E048-85EA-F91802F66F7A}" type="presParOf" srcId="{1DC49BA5-34B3-7541-8DD2-C5DBBDC8EABD}" destId="{272D3CAF-DD3D-7247-87DD-5D25E75466A9}" srcOrd="13" destOrd="0" presId="urn:microsoft.com/office/officeart/2005/8/layout/vProcess5"/>
    <dgm:cxn modelId="{C1EEF575-2F98-824E-BA4E-EFB4D00B539A}" type="presParOf" srcId="{1DC49BA5-34B3-7541-8DD2-C5DBBDC8EABD}" destId="{68C6644F-96B0-E345-B932-3025FC435756}"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47BD9F-E1C0-4B5A-A192-2D8438787CC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DA82908-5586-4D8B-A1A3-136E67422D40}">
      <dgm:prSet custT="1"/>
      <dgm:spPr/>
      <dgm:t>
        <a:bodyPr/>
        <a:lstStyle/>
        <a:p>
          <a:r>
            <a:rPr lang="en-AU" sz="2400" b="0"/>
            <a:t>Evaluating ML vs. GNN model performance across </a:t>
          </a:r>
          <a:r>
            <a:rPr lang="en-AU" sz="2400" b="0" u="sng"/>
            <a:t>multiple</a:t>
          </a:r>
          <a:r>
            <a:rPr lang="en-AU" sz="2400" b="0"/>
            <a:t> biochemical datasets</a:t>
          </a:r>
          <a:endParaRPr lang="en-US" sz="2400" b="0"/>
        </a:p>
      </dgm:t>
    </dgm:pt>
    <dgm:pt modelId="{00650F09-7D80-4242-ACAA-E6371E7A4BD2}" type="parTrans" cxnId="{5B1BDBA2-2683-4B44-87EE-485329AA29C3}">
      <dgm:prSet/>
      <dgm:spPr/>
      <dgm:t>
        <a:bodyPr/>
        <a:lstStyle/>
        <a:p>
          <a:endParaRPr lang="en-US" sz="2400"/>
        </a:p>
      </dgm:t>
    </dgm:pt>
    <dgm:pt modelId="{C9562BD3-D8F3-485C-8F2F-F5C141F3C3C4}" type="sibTrans" cxnId="{5B1BDBA2-2683-4B44-87EE-485329AA29C3}">
      <dgm:prSet/>
      <dgm:spPr/>
      <dgm:t>
        <a:bodyPr/>
        <a:lstStyle/>
        <a:p>
          <a:endParaRPr lang="en-US" sz="2400"/>
        </a:p>
      </dgm:t>
    </dgm:pt>
    <dgm:pt modelId="{9B192067-4341-43FA-93CC-5ECE3FF49140}">
      <dgm:prSet custT="1"/>
      <dgm:spPr/>
      <dgm:t>
        <a:bodyPr/>
        <a:lstStyle/>
        <a:p>
          <a:r>
            <a:rPr lang="en-AU" sz="2400" b="0" u="sng"/>
            <a:t>Relating</a:t>
          </a:r>
          <a:r>
            <a:rPr lang="en-AU" sz="2400" b="0"/>
            <a:t> statistical relevance of SPID, clustering, density to </a:t>
          </a:r>
          <a:r>
            <a:rPr lang="en-AU" sz="2400" b="0" u="sng"/>
            <a:t>classification strength</a:t>
          </a:r>
          <a:endParaRPr lang="en-US" sz="2400" b="0"/>
        </a:p>
      </dgm:t>
    </dgm:pt>
    <dgm:pt modelId="{B366A8DF-BA94-4CAC-A77B-8972EC19559B}" type="parTrans" cxnId="{7AB8A229-8412-45A4-A340-286A5BA6487F}">
      <dgm:prSet/>
      <dgm:spPr/>
      <dgm:t>
        <a:bodyPr/>
        <a:lstStyle/>
        <a:p>
          <a:endParaRPr lang="en-US" sz="2400"/>
        </a:p>
      </dgm:t>
    </dgm:pt>
    <dgm:pt modelId="{F8D441FA-4071-4016-85C5-0577A2D83468}" type="sibTrans" cxnId="{7AB8A229-8412-45A4-A340-286A5BA6487F}">
      <dgm:prSet/>
      <dgm:spPr/>
      <dgm:t>
        <a:bodyPr/>
        <a:lstStyle/>
        <a:p>
          <a:endParaRPr lang="en-US" sz="2400"/>
        </a:p>
      </dgm:t>
    </dgm:pt>
    <dgm:pt modelId="{DA79BDFF-6465-43EC-B6EF-DABB668E46DB}">
      <dgm:prSet custT="1"/>
      <dgm:spPr/>
      <dgm:t>
        <a:bodyPr/>
        <a:lstStyle/>
        <a:p>
          <a:r>
            <a:rPr lang="en-AU" sz="2400" b="0"/>
            <a:t>Comparing </a:t>
          </a:r>
          <a:r>
            <a:rPr lang="en-AU" sz="2400" b="0" u="sng"/>
            <a:t>performance</a:t>
          </a:r>
          <a:r>
            <a:rPr lang="en-AU" sz="2400" b="0"/>
            <a:t> of </a:t>
          </a:r>
          <a:r>
            <a:rPr lang="en-AU" sz="2400" b="0" u="sng"/>
            <a:t>3 input </a:t>
          </a:r>
          <a:r>
            <a:rPr lang="en-AU" sz="2400" b="0"/>
            <a:t>paradigm: </a:t>
          </a:r>
        </a:p>
        <a:p>
          <a:r>
            <a:rPr lang="en-AU" sz="2400" b="0"/>
            <a:t>(1) Topology</a:t>
          </a:r>
        </a:p>
        <a:p>
          <a:r>
            <a:rPr lang="en-AU" sz="2400" b="0"/>
            <a:t>(2) Fingerprints</a:t>
          </a:r>
        </a:p>
        <a:p>
          <a:r>
            <a:rPr lang="en-AU" sz="2400" b="0"/>
            <a:t>(3) GNN learned embeddings</a:t>
          </a:r>
          <a:endParaRPr lang="en-US" sz="2400" b="0"/>
        </a:p>
      </dgm:t>
    </dgm:pt>
    <dgm:pt modelId="{91DC3D6A-82B4-421C-A411-6534032E55C8}" type="parTrans" cxnId="{0A0BCB1B-E43A-4890-AFE1-0348BA24DDF9}">
      <dgm:prSet/>
      <dgm:spPr/>
      <dgm:t>
        <a:bodyPr/>
        <a:lstStyle/>
        <a:p>
          <a:endParaRPr lang="en-US" sz="2400"/>
        </a:p>
      </dgm:t>
    </dgm:pt>
    <dgm:pt modelId="{460FAEE0-E356-4D2A-A321-D5B7BA62A777}" type="sibTrans" cxnId="{0A0BCB1B-E43A-4890-AFE1-0348BA24DDF9}">
      <dgm:prSet/>
      <dgm:spPr/>
      <dgm:t>
        <a:bodyPr/>
        <a:lstStyle/>
        <a:p>
          <a:endParaRPr lang="en-US" sz="2400"/>
        </a:p>
      </dgm:t>
    </dgm:pt>
    <dgm:pt modelId="{97BDE0D6-D835-E643-8963-92064CAF908C}">
      <dgm:prSet custT="1"/>
      <dgm:spPr/>
      <dgm:t>
        <a:bodyPr/>
        <a:lstStyle/>
        <a:p>
          <a:r>
            <a:rPr lang="en-GB" sz="2400"/>
            <a:t>Linking model performance to graph structural characteristics  </a:t>
          </a:r>
        </a:p>
      </dgm:t>
    </dgm:pt>
    <dgm:pt modelId="{AA3B7FCB-6053-1741-82F9-4D85C126C0B4}" type="parTrans" cxnId="{EAD92AB2-327C-A74C-9B67-04194A1267F9}">
      <dgm:prSet/>
      <dgm:spPr/>
      <dgm:t>
        <a:bodyPr/>
        <a:lstStyle/>
        <a:p>
          <a:endParaRPr lang="en-GB" sz="2400"/>
        </a:p>
      </dgm:t>
    </dgm:pt>
    <dgm:pt modelId="{A3C85EBB-46C4-974B-A046-2650C1285B5F}" type="sibTrans" cxnId="{EAD92AB2-327C-A74C-9B67-04194A1267F9}">
      <dgm:prSet/>
      <dgm:spPr/>
      <dgm:t>
        <a:bodyPr/>
        <a:lstStyle/>
        <a:p>
          <a:endParaRPr lang="en-GB" sz="2400"/>
        </a:p>
      </dgm:t>
    </dgm:pt>
    <dgm:pt modelId="{1755968E-3BC7-6A4F-B7AE-7CDC2B5683B8}" type="pres">
      <dgm:prSet presAssocID="{F647BD9F-E1C0-4B5A-A192-2D8438787CCE}" presName="linear" presStyleCnt="0">
        <dgm:presLayoutVars>
          <dgm:animLvl val="lvl"/>
          <dgm:resizeHandles val="exact"/>
        </dgm:presLayoutVars>
      </dgm:prSet>
      <dgm:spPr/>
    </dgm:pt>
    <dgm:pt modelId="{188002D7-9E37-3D43-B956-4F59F693CE07}" type="pres">
      <dgm:prSet presAssocID="{9B192067-4341-43FA-93CC-5ECE3FF49140}" presName="parentText" presStyleLbl="node1" presStyleIdx="0" presStyleCnt="4" custScaleY="36292">
        <dgm:presLayoutVars>
          <dgm:chMax val="0"/>
          <dgm:bulletEnabled val="1"/>
        </dgm:presLayoutVars>
      </dgm:prSet>
      <dgm:spPr/>
    </dgm:pt>
    <dgm:pt modelId="{4D8D53AF-9CA0-E641-B075-77A695BDC4B3}" type="pres">
      <dgm:prSet presAssocID="{F8D441FA-4071-4016-85C5-0577A2D83468}" presName="spacer" presStyleCnt="0"/>
      <dgm:spPr/>
    </dgm:pt>
    <dgm:pt modelId="{E151199A-409A-D146-B513-0A1E14AB8F02}" type="pres">
      <dgm:prSet presAssocID="{97BDE0D6-D835-E643-8963-92064CAF908C}" presName="parentText" presStyleLbl="node1" presStyleIdx="1" presStyleCnt="4" custScaleY="36066">
        <dgm:presLayoutVars>
          <dgm:chMax val="0"/>
          <dgm:bulletEnabled val="1"/>
        </dgm:presLayoutVars>
      </dgm:prSet>
      <dgm:spPr/>
    </dgm:pt>
    <dgm:pt modelId="{6B3F5165-21EF-FE49-9683-FAA5FB879BE2}" type="pres">
      <dgm:prSet presAssocID="{A3C85EBB-46C4-974B-A046-2650C1285B5F}" presName="spacer" presStyleCnt="0"/>
      <dgm:spPr/>
    </dgm:pt>
    <dgm:pt modelId="{F772266B-50A2-A149-B1F2-E27CAB5F9AA9}" type="pres">
      <dgm:prSet presAssocID="{1DA82908-5586-4D8B-A1A3-136E67422D40}" presName="parentText" presStyleLbl="node1" presStyleIdx="2" presStyleCnt="4" custScaleY="36199">
        <dgm:presLayoutVars>
          <dgm:chMax val="0"/>
          <dgm:bulletEnabled val="1"/>
        </dgm:presLayoutVars>
      </dgm:prSet>
      <dgm:spPr/>
    </dgm:pt>
    <dgm:pt modelId="{B44E51E0-6039-2349-A750-235790011E1A}" type="pres">
      <dgm:prSet presAssocID="{C9562BD3-D8F3-485C-8F2F-F5C141F3C3C4}" presName="spacer" presStyleCnt="0"/>
      <dgm:spPr/>
    </dgm:pt>
    <dgm:pt modelId="{F15F59CE-034B-0C45-AA98-42E85403CF02}" type="pres">
      <dgm:prSet presAssocID="{DA79BDFF-6465-43EC-B6EF-DABB668E46DB}" presName="parentText" presStyleLbl="node1" presStyleIdx="3" presStyleCnt="4">
        <dgm:presLayoutVars>
          <dgm:chMax val="0"/>
          <dgm:bulletEnabled val="1"/>
        </dgm:presLayoutVars>
      </dgm:prSet>
      <dgm:spPr/>
    </dgm:pt>
  </dgm:ptLst>
  <dgm:cxnLst>
    <dgm:cxn modelId="{FB279B02-B45D-9848-8594-8010F16465C8}" type="presOf" srcId="{97BDE0D6-D835-E643-8963-92064CAF908C}" destId="{E151199A-409A-D146-B513-0A1E14AB8F02}" srcOrd="0" destOrd="0" presId="urn:microsoft.com/office/officeart/2005/8/layout/vList2"/>
    <dgm:cxn modelId="{5B399B05-B8F1-FD45-9ABA-DC585D0A9D90}" type="presOf" srcId="{1DA82908-5586-4D8B-A1A3-136E67422D40}" destId="{F772266B-50A2-A149-B1F2-E27CAB5F9AA9}" srcOrd="0" destOrd="0" presId="urn:microsoft.com/office/officeart/2005/8/layout/vList2"/>
    <dgm:cxn modelId="{0A0BCB1B-E43A-4890-AFE1-0348BA24DDF9}" srcId="{F647BD9F-E1C0-4B5A-A192-2D8438787CCE}" destId="{DA79BDFF-6465-43EC-B6EF-DABB668E46DB}" srcOrd="3" destOrd="0" parTransId="{91DC3D6A-82B4-421C-A411-6534032E55C8}" sibTransId="{460FAEE0-E356-4D2A-A321-D5B7BA62A777}"/>
    <dgm:cxn modelId="{7AB8A229-8412-45A4-A340-286A5BA6487F}" srcId="{F647BD9F-E1C0-4B5A-A192-2D8438787CCE}" destId="{9B192067-4341-43FA-93CC-5ECE3FF49140}" srcOrd="0" destOrd="0" parTransId="{B366A8DF-BA94-4CAC-A77B-8972EC19559B}" sibTransId="{F8D441FA-4071-4016-85C5-0577A2D83468}"/>
    <dgm:cxn modelId="{5B1BDBA2-2683-4B44-87EE-485329AA29C3}" srcId="{F647BD9F-E1C0-4B5A-A192-2D8438787CCE}" destId="{1DA82908-5586-4D8B-A1A3-136E67422D40}" srcOrd="2" destOrd="0" parTransId="{00650F09-7D80-4242-ACAA-E6371E7A4BD2}" sibTransId="{C9562BD3-D8F3-485C-8F2F-F5C141F3C3C4}"/>
    <dgm:cxn modelId="{C50F4EA9-4512-B145-A540-5460F53BCC9E}" type="presOf" srcId="{F647BD9F-E1C0-4B5A-A192-2D8438787CCE}" destId="{1755968E-3BC7-6A4F-B7AE-7CDC2B5683B8}" srcOrd="0" destOrd="0" presId="urn:microsoft.com/office/officeart/2005/8/layout/vList2"/>
    <dgm:cxn modelId="{136E22B1-3D4C-FD44-93F7-E634597059EB}" type="presOf" srcId="{DA79BDFF-6465-43EC-B6EF-DABB668E46DB}" destId="{F15F59CE-034B-0C45-AA98-42E85403CF02}" srcOrd="0" destOrd="0" presId="urn:microsoft.com/office/officeart/2005/8/layout/vList2"/>
    <dgm:cxn modelId="{EAD92AB2-327C-A74C-9B67-04194A1267F9}" srcId="{F647BD9F-E1C0-4B5A-A192-2D8438787CCE}" destId="{97BDE0D6-D835-E643-8963-92064CAF908C}" srcOrd="1" destOrd="0" parTransId="{AA3B7FCB-6053-1741-82F9-4D85C126C0B4}" sibTransId="{A3C85EBB-46C4-974B-A046-2650C1285B5F}"/>
    <dgm:cxn modelId="{9D5AFEF3-9E90-0647-B307-AA0A4EA14661}" type="presOf" srcId="{9B192067-4341-43FA-93CC-5ECE3FF49140}" destId="{188002D7-9E37-3D43-B956-4F59F693CE07}" srcOrd="0" destOrd="0" presId="urn:microsoft.com/office/officeart/2005/8/layout/vList2"/>
    <dgm:cxn modelId="{4F0C61A3-BD4E-BA43-B0A5-D6BDDE5ABF55}" type="presParOf" srcId="{1755968E-3BC7-6A4F-B7AE-7CDC2B5683B8}" destId="{188002D7-9E37-3D43-B956-4F59F693CE07}" srcOrd="0" destOrd="0" presId="urn:microsoft.com/office/officeart/2005/8/layout/vList2"/>
    <dgm:cxn modelId="{240AAE64-7DA1-F544-B66D-19CE87287B05}" type="presParOf" srcId="{1755968E-3BC7-6A4F-B7AE-7CDC2B5683B8}" destId="{4D8D53AF-9CA0-E641-B075-77A695BDC4B3}" srcOrd="1" destOrd="0" presId="urn:microsoft.com/office/officeart/2005/8/layout/vList2"/>
    <dgm:cxn modelId="{717EDB54-1EDD-CE41-BECA-99A589E667AA}" type="presParOf" srcId="{1755968E-3BC7-6A4F-B7AE-7CDC2B5683B8}" destId="{E151199A-409A-D146-B513-0A1E14AB8F02}" srcOrd="2" destOrd="0" presId="urn:microsoft.com/office/officeart/2005/8/layout/vList2"/>
    <dgm:cxn modelId="{4C2D1CFB-DE8B-0241-9544-CA6C0F14F628}" type="presParOf" srcId="{1755968E-3BC7-6A4F-B7AE-7CDC2B5683B8}" destId="{6B3F5165-21EF-FE49-9683-FAA5FB879BE2}" srcOrd="3" destOrd="0" presId="urn:microsoft.com/office/officeart/2005/8/layout/vList2"/>
    <dgm:cxn modelId="{CC0281F5-75B6-FD41-9974-9269A72C9670}" type="presParOf" srcId="{1755968E-3BC7-6A4F-B7AE-7CDC2B5683B8}" destId="{F772266B-50A2-A149-B1F2-E27CAB5F9AA9}" srcOrd="4" destOrd="0" presId="urn:microsoft.com/office/officeart/2005/8/layout/vList2"/>
    <dgm:cxn modelId="{BDC0E8C2-2FCF-E345-A9B6-B8F7FA5A96EA}" type="presParOf" srcId="{1755968E-3BC7-6A4F-B7AE-7CDC2B5683B8}" destId="{B44E51E0-6039-2349-A750-235790011E1A}" srcOrd="5" destOrd="0" presId="urn:microsoft.com/office/officeart/2005/8/layout/vList2"/>
    <dgm:cxn modelId="{4A271D13-C0F4-8E4F-89FC-D9AADC77893B}" type="presParOf" srcId="{1755968E-3BC7-6A4F-B7AE-7CDC2B5683B8}" destId="{F15F59CE-034B-0C45-AA98-42E85403CF0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E9277A-7B9F-5944-8BDF-EE0204DBB2F9}" type="doc">
      <dgm:prSet loTypeId="urn:microsoft.com/office/officeart/2005/8/layout/chevron1" loCatId="" qsTypeId="urn:microsoft.com/office/officeart/2005/8/quickstyle/simple1" qsCatId="simple" csTypeId="urn:microsoft.com/office/officeart/2005/8/colors/accent1_3" csCatId="accent1" phldr="1"/>
      <dgm:spPr/>
    </dgm:pt>
    <dgm:pt modelId="{F4527D22-F5A2-AF40-A341-40A94E594C50}">
      <dgm:prSet phldrT="[Text]"/>
      <dgm:spPr/>
      <dgm:t>
        <a:bodyPr/>
        <a:lstStyle/>
        <a:p>
          <a:r>
            <a:rPr lang="en-GB"/>
            <a:t>Data Exploration</a:t>
          </a:r>
        </a:p>
      </dgm:t>
    </dgm:pt>
    <dgm:pt modelId="{560D400B-F05C-0A43-AB06-F348455DE7B6}" type="parTrans" cxnId="{0F69EB53-AB73-F241-8CC0-43C7C0867F01}">
      <dgm:prSet/>
      <dgm:spPr/>
      <dgm:t>
        <a:bodyPr/>
        <a:lstStyle/>
        <a:p>
          <a:endParaRPr lang="en-GB"/>
        </a:p>
      </dgm:t>
    </dgm:pt>
    <dgm:pt modelId="{36043976-E71B-0F44-A374-9DE33D229B86}" type="sibTrans" cxnId="{0F69EB53-AB73-F241-8CC0-43C7C0867F01}">
      <dgm:prSet/>
      <dgm:spPr/>
      <dgm:t>
        <a:bodyPr/>
        <a:lstStyle/>
        <a:p>
          <a:endParaRPr lang="en-GB"/>
        </a:p>
      </dgm:t>
    </dgm:pt>
    <dgm:pt modelId="{D861FEC1-27D6-4443-8E27-3E1750A47BC2}">
      <dgm:prSet phldrT="[Text]"/>
      <dgm:spPr/>
      <dgm:t>
        <a:bodyPr/>
        <a:lstStyle/>
        <a:p>
          <a:r>
            <a:rPr lang="en-GB"/>
            <a:t>Modelling</a:t>
          </a:r>
        </a:p>
      </dgm:t>
    </dgm:pt>
    <dgm:pt modelId="{AA7090CB-EBB9-C441-ADDF-9DF0B3904F9D}" type="parTrans" cxnId="{040417F0-1CC9-634E-B317-B1EE70BDB486}">
      <dgm:prSet/>
      <dgm:spPr/>
      <dgm:t>
        <a:bodyPr/>
        <a:lstStyle/>
        <a:p>
          <a:endParaRPr lang="en-GB"/>
        </a:p>
      </dgm:t>
    </dgm:pt>
    <dgm:pt modelId="{4D812D86-E962-9B48-9CA7-7445DAC56093}" type="sibTrans" cxnId="{040417F0-1CC9-634E-B317-B1EE70BDB486}">
      <dgm:prSet/>
      <dgm:spPr/>
      <dgm:t>
        <a:bodyPr/>
        <a:lstStyle/>
        <a:p>
          <a:endParaRPr lang="en-GB"/>
        </a:p>
      </dgm:t>
    </dgm:pt>
    <dgm:pt modelId="{B4BB5D4B-3C88-0D4A-874E-295BAC19DFA1}">
      <dgm:prSet phldrT="[Text]"/>
      <dgm:spPr/>
      <dgm:t>
        <a:bodyPr/>
        <a:lstStyle/>
        <a:p>
          <a:r>
            <a:rPr lang="en-GB"/>
            <a:t>Evaluation </a:t>
          </a:r>
        </a:p>
      </dgm:t>
    </dgm:pt>
    <dgm:pt modelId="{F568C788-D99F-5846-8609-24740BF3B561}" type="parTrans" cxnId="{1B68FB58-E125-2643-A026-0FD0608DFA0F}">
      <dgm:prSet/>
      <dgm:spPr/>
      <dgm:t>
        <a:bodyPr/>
        <a:lstStyle/>
        <a:p>
          <a:endParaRPr lang="en-GB"/>
        </a:p>
      </dgm:t>
    </dgm:pt>
    <dgm:pt modelId="{B2432DF8-27B0-1542-95D0-997BCC3261A5}" type="sibTrans" cxnId="{1B68FB58-E125-2643-A026-0FD0608DFA0F}">
      <dgm:prSet/>
      <dgm:spPr/>
      <dgm:t>
        <a:bodyPr/>
        <a:lstStyle/>
        <a:p>
          <a:endParaRPr lang="en-GB"/>
        </a:p>
      </dgm:t>
    </dgm:pt>
    <dgm:pt modelId="{3580F950-35E8-EE42-AA47-9F375E1F576F}" type="pres">
      <dgm:prSet presAssocID="{5AE9277A-7B9F-5944-8BDF-EE0204DBB2F9}" presName="Name0" presStyleCnt="0">
        <dgm:presLayoutVars>
          <dgm:dir/>
          <dgm:animLvl val="lvl"/>
          <dgm:resizeHandles val="exact"/>
        </dgm:presLayoutVars>
      </dgm:prSet>
      <dgm:spPr/>
    </dgm:pt>
    <dgm:pt modelId="{56B774DC-0D26-C04F-9BB4-646266DBB436}" type="pres">
      <dgm:prSet presAssocID="{F4527D22-F5A2-AF40-A341-40A94E594C50}" presName="parTxOnly" presStyleLbl="node1" presStyleIdx="0" presStyleCnt="3">
        <dgm:presLayoutVars>
          <dgm:chMax val="0"/>
          <dgm:chPref val="0"/>
          <dgm:bulletEnabled val="1"/>
        </dgm:presLayoutVars>
      </dgm:prSet>
      <dgm:spPr/>
    </dgm:pt>
    <dgm:pt modelId="{69CE93C2-0B59-C447-893F-D830BC07CDCD}" type="pres">
      <dgm:prSet presAssocID="{36043976-E71B-0F44-A374-9DE33D229B86}" presName="parTxOnlySpace" presStyleCnt="0"/>
      <dgm:spPr/>
    </dgm:pt>
    <dgm:pt modelId="{B539EFEF-0DE6-7643-A134-939AA71A640B}" type="pres">
      <dgm:prSet presAssocID="{D861FEC1-27D6-4443-8E27-3E1750A47BC2}" presName="parTxOnly" presStyleLbl="node1" presStyleIdx="1" presStyleCnt="3">
        <dgm:presLayoutVars>
          <dgm:chMax val="0"/>
          <dgm:chPref val="0"/>
          <dgm:bulletEnabled val="1"/>
        </dgm:presLayoutVars>
      </dgm:prSet>
      <dgm:spPr/>
    </dgm:pt>
    <dgm:pt modelId="{FB1482C8-6E03-764B-8317-E6053BE5E178}" type="pres">
      <dgm:prSet presAssocID="{4D812D86-E962-9B48-9CA7-7445DAC56093}" presName="parTxOnlySpace" presStyleCnt="0"/>
      <dgm:spPr/>
    </dgm:pt>
    <dgm:pt modelId="{E27AD9A5-9036-C742-BE15-23636415B080}" type="pres">
      <dgm:prSet presAssocID="{B4BB5D4B-3C88-0D4A-874E-295BAC19DFA1}" presName="parTxOnly" presStyleLbl="node1" presStyleIdx="2" presStyleCnt="3">
        <dgm:presLayoutVars>
          <dgm:chMax val="0"/>
          <dgm:chPref val="0"/>
          <dgm:bulletEnabled val="1"/>
        </dgm:presLayoutVars>
      </dgm:prSet>
      <dgm:spPr/>
    </dgm:pt>
  </dgm:ptLst>
  <dgm:cxnLst>
    <dgm:cxn modelId="{D1CABA0E-0EC9-1D46-ACAC-E966BE0DC3D7}" type="presOf" srcId="{F4527D22-F5A2-AF40-A341-40A94E594C50}" destId="{56B774DC-0D26-C04F-9BB4-646266DBB436}" srcOrd="0" destOrd="0" presId="urn:microsoft.com/office/officeart/2005/8/layout/chevron1"/>
    <dgm:cxn modelId="{0F69EB53-AB73-F241-8CC0-43C7C0867F01}" srcId="{5AE9277A-7B9F-5944-8BDF-EE0204DBB2F9}" destId="{F4527D22-F5A2-AF40-A341-40A94E594C50}" srcOrd="0" destOrd="0" parTransId="{560D400B-F05C-0A43-AB06-F348455DE7B6}" sibTransId="{36043976-E71B-0F44-A374-9DE33D229B86}"/>
    <dgm:cxn modelId="{2E3A7758-300B-394F-9692-DC592F51C306}" type="presOf" srcId="{B4BB5D4B-3C88-0D4A-874E-295BAC19DFA1}" destId="{E27AD9A5-9036-C742-BE15-23636415B080}" srcOrd="0" destOrd="0" presId="urn:microsoft.com/office/officeart/2005/8/layout/chevron1"/>
    <dgm:cxn modelId="{1B68FB58-E125-2643-A026-0FD0608DFA0F}" srcId="{5AE9277A-7B9F-5944-8BDF-EE0204DBB2F9}" destId="{B4BB5D4B-3C88-0D4A-874E-295BAC19DFA1}" srcOrd="2" destOrd="0" parTransId="{F568C788-D99F-5846-8609-24740BF3B561}" sibTransId="{B2432DF8-27B0-1542-95D0-997BCC3261A5}"/>
    <dgm:cxn modelId="{D3D6CB91-D840-424A-B6E0-6C06CAD7AFE9}" type="presOf" srcId="{D861FEC1-27D6-4443-8E27-3E1750A47BC2}" destId="{B539EFEF-0DE6-7643-A134-939AA71A640B}" srcOrd="0" destOrd="0" presId="urn:microsoft.com/office/officeart/2005/8/layout/chevron1"/>
    <dgm:cxn modelId="{0056EDE4-D4D3-3A4E-89F4-13FEDB3E7B44}" type="presOf" srcId="{5AE9277A-7B9F-5944-8BDF-EE0204DBB2F9}" destId="{3580F950-35E8-EE42-AA47-9F375E1F576F}" srcOrd="0" destOrd="0" presId="urn:microsoft.com/office/officeart/2005/8/layout/chevron1"/>
    <dgm:cxn modelId="{040417F0-1CC9-634E-B317-B1EE70BDB486}" srcId="{5AE9277A-7B9F-5944-8BDF-EE0204DBB2F9}" destId="{D861FEC1-27D6-4443-8E27-3E1750A47BC2}" srcOrd="1" destOrd="0" parTransId="{AA7090CB-EBB9-C441-ADDF-9DF0B3904F9D}" sibTransId="{4D812D86-E962-9B48-9CA7-7445DAC56093}"/>
    <dgm:cxn modelId="{FAF50644-4B2C-944E-B7A9-A57B4538B5E4}" type="presParOf" srcId="{3580F950-35E8-EE42-AA47-9F375E1F576F}" destId="{56B774DC-0D26-C04F-9BB4-646266DBB436}" srcOrd="0" destOrd="0" presId="urn:microsoft.com/office/officeart/2005/8/layout/chevron1"/>
    <dgm:cxn modelId="{A9174F26-710E-B140-B648-FCA9396710A3}" type="presParOf" srcId="{3580F950-35E8-EE42-AA47-9F375E1F576F}" destId="{69CE93C2-0B59-C447-893F-D830BC07CDCD}" srcOrd="1" destOrd="0" presId="urn:microsoft.com/office/officeart/2005/8/layout/chevron1"/>
    <dgm:cxn modelId="{DA4E1C5A-9B1B-884D-B60F-07A306B404A4}" type="presParOf" srcId="{3580F950-35E8-EE42-AA47-9F375E1F576F}" destId="{B539EFEF-0DE6-7643-A134-939AA71A640B}" srcOrd="2" destOrd="0" presId="urn:microsoft.com/office/officeart/2005/8/layout/chevron1"/>
    <dgm:cxn modelId="{380D9F56-2E39-D946-AFFD-CEF4876237B1}" type="presParOf" srcId="{3580F950-35E8-EE42-AA47-9F375E1F576F}" destId="{FB1482C8-6E03-764B-8317-E6053BE5E178}" srcOrd="3" destOrd="0" presId="urn:microsoft.com/office/officeart/2005/8/layout/chevron1"/>
    <dgm:cxn modelId="{538EF910-139E-0648-92BA-54E3745CB870}" type="presParOf" srcId="{3580F950-35E8-EE42-AA47-9F375E1F576F}" destId="{E27AD9A5-9036-C742-BE15-23636415B080}"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DA4A86-1666-A441-B204-C0F28DD95486}" type="doc">
      <dgm:prSet loTypeId="urn:microsoft.com/office/officeart/2005/8/layout/default" loCatId="" qsTypeId="urn:microsoft.com/office/officeart/2005/8/quickstyle/simple1" qsCatId="simple" csTypeId="urn:microsoft.com/office/officeart/2005/8/colors/accent1_2" csCatId="accent1" phldr="1"/>
      <dgm:spPr/>
    </dgm:pt>
    <dgm:pt modelId="{C58B14FF-CEAE-F542-B470-573CF24D9C0F}">
      <dgm:prSet phldrT="[Text]" custT="1"/>
      <dgm:spPr/>
      <dgm:t>
        <a:bodyPr/>
        <a:lstStyle/>
        <a:p>
          <a:r>
            <a:rPr lang="en-GB" sz="1600"/>
            <a:t>Density </a:t>
          </a:r>
        </a:p>
      </dgm:t>
    </dgm:pt>
    <dgm:pt modelId="{83DD5866-36F7-3D45-9EC1-BA91C7EC20E4}" type="parTrans" cxnId="{1FE027A9-1C13-8348-9728-5B478A8BC595}">
      <dgm:prSet/>
      <dgm:spPr/>
      <dgm:t>
        <a:bodyPr/>
        <a:lstStyle/>
        <a:p>
          <a:endParaRPr lang="en-GB" sz="4400"/>
        </a:p>
      </dgm:t>
    </dgm:pt>
    <dgm:pt modelId="{92679AAC-250C-C34E-959B-3A43304A4E9B}" type="sibTrans" cxnId="{1FE027A9-1C13-8348-9728-5B478A8BC595}">
      <dgm:prSet/>
      <dgm:spPr/>
      <dgm:t>
        <a:bodyPr/>
        <a:lstStyle/>
        <a:p>
          <a:endParaRPr lang="en-GB" sz="4400"/>
        </a:p>
      </dgm:t>
    </dgm:pt>
    <dgm:pt modelId="{9C0CB48B-FFDC-FF43-B989-A71A611C986C}">
      <dgm:prSet phldrT="[Text]" custT="1"/>
      <dgm:spPr/>
      <dgm:t>
        <a:bodyPr/>
        <a:lstStyle/>
        <a:p>
          <a:r>
            <a:rPr lang="en-GB" sz="1600"/>
            <a:t>avg. clustering</a:t>
          </a:r>
        </a:p>
      </dgm:t>
    </dgm:pt>
    <dgm:pt modelId="{AA72154D-25DE-7841-848B-90B83E415A15}" type="parTrans" cxnId="{3BDEAD92-2D2F-A243-9C45-DCBD018ABFCC}">
      <dgm:prSet/>
      <dgm:spPr/>
      <dgm:t>
        <a:bodyPr/>
        <a:lstStyle/>
        <a:p>
          <a:endParaRPr lang="en-GB" sz="4400"/>
        </a:p>
      </dgm:t>
    </dgm:pt>
    <dgm:pt modelId="{3A37D28D-4CFC-D14F-9F3A-95E599EE0DB5}" type="sibTrans" cxnId="{3BDEAD92-2D2F-A243-9C45-DCBD018ABFCC}">
      <dgm:prSet/>
      <dgm:spPr/>
      <dgm:t>
        <a:bodyPr/>
        <a:lstStyle/>
        <a:p>
          <a:endParaRPr lang="en-GB" sz="4400"/>
        </a:p>
      </dgm:t>
    </dgm:pt>
    <dgm:pt modelId="{EB8F1B1C-940B-C441-BD26-7C752084C174}">
      <dgm:prSet phldrT="[Text]" custT="1"/>
      <dgm:spPr/>
      <dgm:t>
        <a:bodyPr/>
        <a:lstStyle/>
        <a:p>
          <a:r>
            <a:rPr lang="en-GB" sz="1600"/>
            <a:t>SPID</a:t>
          </a:r>
        </a:p>
      </dgm:t>
    </dgm:pt>
    <dgm:pt modelId="{0DF8C28B-D850-984E-BDB1-AFA89AD8EEB9}" type="parTrans" cxnId="{F2492771-86FB-0148-9935-4C4DEC5C45B1}">
      <dgm:prSet/>
      <dgm:spPr/>
      <dgm:t>
        <a:bodyPr/>
        <a:lstStyle/>
        <a:p>
          <a:endParaRPr lang="en-GB" sz="4400"/>
        </a:p>
      </dgm:t>
    </dgm:pt>
    <dgm:pt modelId="{847944CC-1235-C547-B597-977202B4D128}" type="sibTrans" cxnId="{F2492771-86FB-0148-9935-4C4DEC5C45B1}">
      <dgm:prSet/>
      <dgm:spPr/>
      <dgm:t>
        <a:bodyPr/>
        <a:lstStyle/>
        <a:p>
          <a:endParaRPr lang="en-GB" sz="4400"/>
        </a:p>
      </dgm:t>
    </dgm:pt>
    <dgm:pt modelId="{D80A4329-4EE4-824E-9DA0-5FCFDB94E2EC}">
      <dgm:prSet custT="1"/>
      <dgm:spPr/>
      <dgm:t>
        <a:bodyPr/>
        <a:lstStyle/>
        <a:p>
          <a:r>
            <a:rPr lang="en-GB" sz="1600" err="1"/>
            <a:t>num</a:t>
          </a:r>
          <a:r>
            <a:rPr lang="en-GB" sz="1600"/>
            <a:t> Edges/ Nodes</a:t>
          </a:r>
        </a:p>
      </dgm:t>
    </dgm:pt>
    <dgm:pt modelId="{FFADAB0C-A38C-2040-922F-282658D9DADF}" type="parTrans" cxnId="{DEBED885-57E1-814B-8F3F-0A4127348255}">
      <dgm:prSet/>
      <dgm:spPr/>
      <dgm:t>
        <a:bodyPr/>
        <a:lstStyle/>
        <a:p>
          <a:endParaRPr lang="en-GB" sz="4400"/>
        </a:p>
      </dgm:t>
    </dgm:pt>
    <dgm:pt modelId="{0343C00C-26B9-9941-94BE-7B5CB9AD442D}" type="sibTrans" cxnId="{DEBED885-57E1-814B-8F3F-0A4127348255}">
      <dgm:prSet/>
      <dgm:spPr/>
      <dgm:t>
        <a:bodyPr/>
        <a:lstStyle/>
        <a:p>
          <a:endParaRPr lang="en-GB" sz="4400"/>
        </a:p>
      </dgm:t>
    </dgm:pt>
    <dgm:pt modelId="{09251887-7282-114A-BA61-257840FDCFD6}">
      <dgm:prSet custT="1"/>
      <dgm:spPr/>
      <dgm:t>
        <a:bodyPr/>
        <a:lstStyle/>
        <a:p>
          <a:r>
            <a:rPr lang="en-GB" sz="1600"/>
            <a:t>std./mean/min/max Degree</a:t>
          </a:r>
        </a:p>
      </dgm:t>
    </dgm:pt>
    <dgm:pt modelId="{7B0CE69B-03B9-EE4E-8769-7554EDB04C05}" type="parTrans" cxnId="{E2FB78EB-B771-154A-BA46-B32F3B07B7DB}">
      <dgm:prSet/>
      <dgm:spPr/>
      <dgm:t>
        <a:bodyPr/>
        <a:lstStyle/>
        <a:p>
          <a:endParaRPr lang="en-GB" sz="4400"/>
        </a:p>
      </dgm:t>
    </dgm:pt>
    <dgm:pt modelId="{E50CD361-8855-5E4A-93F0-C8502D61EF9A}" type="sibTrans" cxnId="{E2FB78EB-B771-154A-BA46-B32F3B07B7DB}">
      <dgm:prSet/>
      <dgm:spPr/>
      <dgm:t>
        <a:bodyPr/>
        <a:lstStyle/>
        <a:p>
          <a:endParaRPr lang="en-GB" sz="4400"/>
        </a:p>
      </dgm:t>
    </dgm:pt>
    <dgm:pt modelId="{FE525A02-7DC7-E449-B036-6544E9C3C76D}">
      <dgm:prSet custT="1"/>
      <dgm:spPr/>
      <dgm:t>
        <a:bodyPr/>
        <a:lstStyle/>
        <a:p>
          <a:r>
            <a:rPr lang="en-GB" sz="1600"/>
            <a:t>Diameter</a:t>
          </a:r>
        </a:p>
      </dgm:t>
    </dgm:pt>
    <dgm:pt modelId="{DFC7AF50-B55A-C743-9D43-C1FF54952097}" type="parTrans" cxnId="{7B750EA9-7EF0-0943-A855-1605F3AB3F1E}">
      <dgm:prSet/>
      <dgm:spPr/>
      <dgm:t>
        <a:bodyPr/>
        <a:lstStyle/>
        <a:p>
          <a:endParaRPr lang="en-GB" sz="4400"/>
        </a:p>
      </dgm:t>
    </dgm:pt>
    <dgm:pt modelId="{3E1E38E0-C53D-3A40-AB3B-342770DA9637}" type="sibTrans" cxnId="{7B750EA9-7EF0-0943-A855-1605F3AB3F1E}">
      <dgm:prSet/>
      <dgm:spPr/>
      <dgm:t>
        <a:bodyPr/>
        <a:lstStyle/>
        <a:p>
          <a:endParaRPr lang="en-GB" sz="4400"/>
        </a:p>
      </dgm:t>
    </dgm:pt>
    <dgm:pt modelId="{AF42592F-22AB-2042-B10E-EE0814C32AD5}">
      <dgm:prSet custT="1"/>
      <dgm:spPr/>
      <dgm:t>
        <a:bodyPr/>
        <a:lstStyle/>
        <a:p>
          <a:r>
            <a:rPr lang="en-GB" sz="1600"/>
            <a:t>Radius</a:t>
          </a:r>
        </a:p>
      </dgm:t>
    </dgm:pt>
    <dgm:pt modelId="{168339E4-68B4-C143-A9FA-827CABC64270}" type="parTrans" cxnId="{F76DBBBB-524E-3649-A813-F32777A1D6C5}">
      <dgm:prSet/>
      <dgm:spPr/>
      <dgm:t>
        <a:bodyPr/>
        <a:lstStyle/>
        <a:p>
          <a:endParaRPr lang="en-GB" sz="4400"/>
        </a:p>
      </dgm:t>
    </dgm:pt>
    <dgm:pt modelId="{BCFDBCEA-9C0D-4042-A90E-9EE48829524F}" type="sibTrans" cxnId="{F76DBBBB-524E-3649-A813-F32777A1D6C5}">
      <dgm:prSet/>
      <dgm:spPr/>
      <dgm:t>
        <a:bodyPr/>
        <a:lstStyle/>
        <a:p>
          <a:endParaRPr lang="en-GB" sz="4400"/>
        </a:p>
      </dgm:t>
    </dgm:pt>
    <dgm:pt modelId="{E885D08D-AE33-344D-8B95-F29B5F8291FB}" type="pres">
      <dgm:prSet presAssocID="{35DA4A86-1666-A441-B204-C0F28DD95486}" presName="diagram" presStyleCnt="0">
        <dgm:presLayoutVars>
          <dgm:dir/>
          <dgm:resizeHandles val="exact"/>
        </dgm:presLayoutVars>
      </dgm:prSet>
      <dgm:spPr/>
    </dgm:pt>
    <dgm:pt modelId="{1CD06080-910D-C54B-B7C5-9152BCC15898}" type="pres">
      <dgm:prSet presAssocID="{C58B14FF-CEAE-F542-B470-573CF24D9C0F}" presName="node" presStyleLbl="node1" presStyleIdx="0" presStyleCnt="7" custScaleY="66961">
        <dgm:presLayoutVars>
          <dgm:bulletEnabled val="1"/>
        </dgm:presLayoutVars>
      </dgm:prSet>
      <dgm:spPr/>
    </dgm:pt>
    <dgm:pt modelId="{E352814F-77D6-7247-AFA3-2D8D5078F330}" type="pres">
      <dgm:prSet presAssocID="{92679AAC-250C-C34E-959B-3A43304A4E9B}" presName="sibTrans" presStyleCnt="0"/>
      <dgm:spPr/>
    </dgm:pt>
    <dgm:pt modelId="{43C88867-F716-6146-A585-5D37A02D7F61}" type="pres">
      <dgm:prSet presAssocID="{9C0CB48B-FFDC-FF43-B989-A71A611C986C}" presName="node" presStyleLbl="node1" presStyleIdx="1" presStyleCnt="7" custScaleY="66961">
        <dgm:presLayoutVars>
          <dgm:bulletEnabled val="1"/>
        </dgm:presLayoutVars>
      </dgm:prSet>
      <dgm:spPr/>
    </dgm:pt>
    <dgm:pt modelId="{3552182B-6F69-8D47-9E36-CDFF3626B8A1}" type="pres">
      <dgm:prSet presAssocID="{3A37D28D-4CFC-D14F-9F3A-95E599EE0DB5}" presName="sibTrans" presStyleCnt="0"/>
      <dgm:spPr/>
    </dgm:pt>
    <dgm:pt modelId="{21B86E65-AEEE-2C47-9B0B-EAF6F57D4B4A}" type="pres">
      <dgm:prSet presAssocID="{EB8F1B1C-940B-C441-BD26-7C752084C174}" presName="node" presStyleLbl="node1" presStyleIdx="2" presStyleCnt="7" custScaleY="66961">
        <dgm:presLayoutVars>
          <dgm:bulletEnabled val="1"/>
        </dgm:presLayoutVars>
      </dgm:prSet>
      <dgm:spPr/>
    </dgm:pt>
    <dgm:pt modelId="{2582A4AF-3984-6C47-AF2D-195C015AC2BD}" type="pres">
      <dgm:prSet presAssocID="{847944CC-1235-C547-B597-977202B4D128}" presName="sibTrans" presStyleCnt="0"/>
      <dgm:spPr/>
    </dgm:pt>
    <dgm:pt modelId="{F8F3EDF7-7B21-9F44-89DB-9E393C21E4C6}" type="pres">
      <dgm:prSet presAssocID="{D80A4329-4EE4-824E-9DA0-5FCFDB94E2EC}" presName="node" presStyleLbl="node1" presStyleIdx="3" presStyleCnt="7" custScaleY="66961">
        <dgm:presLayoutVars>
          <dgm:bulletEnabled val="1"/>
        </dgm:presLayoutVars>
      </dgm:prSet>
      <dgm:spPr/>
    </dgm:pt>
    <dgm:pt modelId="{698DBB1A-01DF-5A4A-A5CC-D4379FF6C8B6}" type="pres">
      <dgm:prSet presAssocID="{0343C00C-26B9-9941-94BE-7B5CB9AD442D}" presName="sibTrans" presStyleCnt="0"/>
      <dgm:spPr/>
    </dgm:pt>
    <dgm:pt modelId="{E0C35C02-DB0D-C448-ABA8-90FB8655A5C6}" type="pres">
      <dgm:prSet presAssocID="{FE525A02-7DC7-E449-B036-6544E9C3C76D}" presName="node" presStyleLbl="node1" presStyleIdx="4" presStyleCnt="7" custScaleY="66961">
        <dgm:presLayoutVars>
          <dgm:bulletEnabled val="1"/>
        </dgm:presLayoutVars>
      </dgm:prSet>
      <dgm:spPr/>
    </dgm:pt>
    <dgm:pt modelId="{4DF84B89-FA21-F04B-96FF-CE00DB2E9C09}" type="pres">
      <dgm:prSet presAssocID="{3E1E38E0-C53D-3A40-AB3B-342770DA9637}" presName="sibTrans" presStyleCnt="0"/>
      <dgm:spPr/>
    </dgm:pt>
    <dgm:pt modelId="{B24422FC-77D0-EB43-B85E-D2A62939F2C8}" type="pres">
      <dgm:prSet presAssocID="{AF42592F-22AB-2042-B10E-EE0814C32AD5}" presName="node" presStyleLbl="node1" presStyleIdx="5" presStyleCnt="7" custScaleY="66961">
        <dgm:presLayoutVars>
          <dgm:bulletEnabled val="1"/>
        </dgm:presLayoutVars>
      </dgm:prSet>
      <dgm:spPr/>
    </dgm:pt>
    <dgm:pt modelId="{640060CE-CC70-0741-9C4B-6FBE118E6B7E}" type="pres">
      <dgm:prSet presAssocID="{BCFDBCEA-9C0D-4042-A90E-9EE48829524F}" presName="sibTrans" presStyleCnt="0"/>
      <dgm:spPr/>
    </dgm:pt>
    <dgm:pt modelId="{68EA7FFC-BD4C-3E4F-A0AC-7737278115F3}" type="pres">
      <dgm:prSet presAssocID="{09251887-7282-114A-BA61-257840FDCFD6}" presName="node" presStyleLbl="node1" presStyleIdx="6" presStyleCnt="7" custScaleX="152539" custScaleY="67078">
        <dgm:presLayoutVars>
          <dgm:bulletEnabled val="1"/>
        </dgm:presLayoutVars>
      </dgm:prSet>
      <dgm:spPr/>
    </dgm:pt>
  </dgm:ptLst>
  <dgm:cxnLst>
    <dgm:cxn modelId="{E80A962D-8824-1F4F-8743-9E94954BCF16}" type="presOf" srcId="{D80A4329-4EE4-824E-9DA0-5FCFDB94E2EC}" destId="{F8F3EDF7-7B21-9F44-89DB-9E393C21E4C6}" srcOrd="0" destOrd="0" presId="urn:microsoft.com/office/officeart/2005/8/layout/default"/>
    <dgm:cxn modelId="{1DB22A30-5D3B-414A-8BFC-44854CB29847}" type="presOf" srcId="{AF42592F-22AB-2042-B10E-EE0814C32AD5}" destId="{B24422FC-77D0-EB43-B85E-D2A62939F2C8}" srcOrd="0" destOrd="0" presId="urn:microsoft.com/office/officeart/2005/8/layout/default"/>
    <dgm:cxn modelId="{F2492771-86FB-0148-9935-4C4DEC5C45B1}" srcId="{35DA4A86-1666-A441-B204-C0F28DD95486}" destId="{EB8F1B1C-940B-C441-BD26-7C752084C174}" srcOrd="2" destOrd="0" parTransId="{0DF8C28B-D850-984E-BDB1-AFA89AD8EEB9}" sibTransId="{847944CC-1235-C547-B597-977202B4D128}"/>
    <dgm:cxn modelId="{A4054977-3ECA-0B47-A37F-AA3FC5977CCD}" type="presOf" srcId="{35DA4A86-1666-A441-B204-C0F28DD95486}" destId="{E885D08D-AE33-344D-8B95-F29B5F8291FB}" srcOrd="0" destOrd="0" presId="urn:microsoft.com/office/officeart/2005/8/layout/default"/>
    <dgm:cxn modelId="{DEBED885-57E1-814B-8F3F-0A4127348255}" srcId="{35DA4A86-1666-A441-B204-C0F28DD95486}" destId="{D80A4329-4EE4-824E-9DA0-5FCFDB94E2EC}" srcOrd="3" destOrd="0" parTransId="{FFADAB0C-A38C-2040-922F-282658D9DADF}" sibTransId="{0343C00C-26B9-9941-94BE-7B5CB9AD442D}"/>
    <dgm:cxn modelId="{3BDEAD92-2D2F-A243-9C45-DCBD018ABFCC}" srcId="{35DA4A86-1666-A441-B204-C0F28DD95486}" destId="{9C0CB48B-FFDC-FF43-B989-A71A611C986C}" srcOrd="1" destOrd="0" parTransId="{AA72154D-25DE-7841-848B-90B83E415A15}" sibTransId="{3A37D28D-4CFC-D14F-9F3A-95E599EE0DB5}"/>
    <dgm:cxn modelId="{E3FD359E-759A-D74C-8E0A-B85185EB1B24}" type="presOf" srcId="{09251887-7282-114A-BA61-257840FDCFD6}" destId="{68EA7FFC-BD4C-3E4F-A0AC-7737278115F3}" srcOrd="0" destOrd="0" presId="urn:microsoft.com/office/officeart/2005/8/layout/default"/>
    <dgm:cxn modelId="{7B750EA9-7EF0-0943-A855-1605F3AB3F1E}" srcId="{35DA4A86-1666-A441-B204-C0F28DD95486}" destId="{FE525A02-7DC7-E449-B036-6544E9C3C76D}" srcOrd="4" destOrd="0" parTransId="{DFC7AF50-B55A-C743-9D43-C1FF54952097}" sibTransId="{3E1E38E0-C53D-3A40-AB3B-342770DA9637}"/>
    <dgm:cxn modelId="{1FE027A9-1C13-8348-9728-5B478A8BC595}" srcId="{35DA4A86-1666-A441-B204-C0F28DD95486}" destId="{C58B14FF-CEAE-F542-B470-573CF24D9C0F}" srcOrd="0" destOrd="0" parTransId="{83DD5866-36F7-3D45-9EC1-BA91C7EC20E4}" sibTransId="{92679AAC-250C-C34E-959B-3A43304A4E9B}"/>
    <dgm:cxn modelId="{99C046BA-7518-8646-A89B-1CFDA301EAD8}" type="presOf" srcId="{FE525A02-7DC7-E449-B036-6544E9C3C76D}" destId="{E0C35C02-DB0D-C448-ABA8-90FB8655A5C6}" srcOrd="0" destOrd="0" presId="urn:microsoft.com/office/officeart/2005/8/layout/default"/>
    <dgm:cxn modelId="{F76DBBBB-524E-3649-A813-F32777A1D6C5}" srcId="{35DA4A86-1666-A441-B204-C0F28DD95486}" destId="{AF42592F-22AB-2042-B10E-EE0814C32AD5}" srcOrd="5" destOrd="0" parTransId="{168339E4-68B4-C143-A9FA-827CABC64270}" sibTransId="{BCFDBCEA-9C0D-4042-A90E-9EE48829524F}"/>
    <dgm:cxn modelId="{83EFBDD2-91CF-2543-BE0C-E5C41DAA7C3A}" type="presOf" srcId="{9C0CB48B-FFDC-FF43-B989-A71A611C986C}" destId="{43C88867-F716-6146-A585-5D37A02D7F61}" srcOrd="0" destOrd="0" presId="urn:microsoft.com/office/officeart/2005/8/layout/default"/>
    <dgm:cxn modelId="{E2FB78EB-B771-154A-BA46-B32F3B07B7DB}" srcId="{35DA4A86-1666-A441-B204-C0F28DD95486}" destId="{09251887-7282-114A-BA61-257840FDCFD6}" srcOrd="6" destOrd="0" parTransId="{7B0CE69B-03B9-EE4E-8769-7554EDB04C05}" sibTransId="{E50CD361-8855-5E4A-93F0-C8502D61EF9A}"/>
    <dgm:cxn modelId="{583AF0F8-2F45-A940-B582-B5E2B330B64A}" type="presOf" srcId="{EB8F1B1C-940B-C441-BD26-7C752084C174}" destId="{21B86E65-AEEE-2C47-9B0B-EAF6F57D4B4A}" srcOrd="0" destOrd="0" presId="urn:microsoft.com/office/officeart/2005/8/layout/default"/>
    <dgm:cxn modelId="{3396E4FD-C008-C849-9760-F04C0503B796}" type="presOf" srcId="{C58B14FF-CEAE-F542-B470-573CF24D9C0F}" destId="{1CD06080-910D-C54B-B7C5-9152BCC15898}" srcOrd="0" destOrd="0" presId="urn:microsoft.com/office/officeart/2005/8/layout/default"/>
    <dgm:cxn modelId="{A143DF64-5006-9E42-BC23-15C1064DF580}" type="presParOf" srcId="{E885D08D-AE33-344D-8B95-F29B5F8291FB}" destId="{1CD06080-910D-C54B-B7C5-9152BCC15898}" srcOrd="0" destOrd="0" presId="urn:microsoft.com/office/officeart/2005/8/layout/default"/>
    <dgm:cxn modelId="{A23E9E4F-298D-124A-B9F0-D5D6066DA7A2}" type="presParOf" srcId="{E885D08D-AE33-344D-8B95-F29B5F8291FB}" destId="{E352814F-77D6-7247-AFA3-2D8D5078F330}" srcOrd="1" destOrd="0" presId="urn:microsoft.com/office/officeart/2005/8/layout/default"/>
    <dgm:cxn modelId="{867CAA82-AD3D-1648-927F-3D7730A092FA}" type="presParOf" srcId="{E885D08D-AE33-344D-8B95-F29B5F8291FB}" destId="{43C88867-F716-6146-A585-5D37A02D7F61}" srcOrd="2" destOrd="0" presId="urn:microsoft.com/office/officeart/2005/8/layout/default"/>
    <dgm:cxn modelId="{A28F7D24-785E-4F4B-A2B4-D7A8545DC2AC}" type="presParOf" srcId="{E885D08D-AE33-344D-8B95-F29B5F8291FB}" destId="{3552182B-6F69-8D47-9E36-CDFF3626B8A1}" srcOrd="3" destOrd="0" presId="urn:microsoft.com/office/officeart/2005/8/layout/default"/>
    <dgm:cxn modelId="{1E525FB6-C5AB-7446-96CC-D656CF5532D8}" type="presParOf" srcId="{E885D08D-AE33-344D-8B95-F29B5F8291FB}" destId="{21B86E65-AEEE-2C47-9B0B-EAF6F57D4B4A}" srcOrd="4" destOrd="0" presId="urn:microsoft.com/office/officeart/2005/8/layout/default"/>
    <dgm:cxn modelId="{121EBF4D-4764-DF4C-89F9-81B0EA45DBD0}" type="presParOf" srcId="{E885D08D-AE33-344D-8B95-F29B5F8291FB}" destId="{2582A4AF-3984-6C47-AF2D-195C015AC2BD}" srcOrd="5" destOrd="0" presId="urn:microsoft.com/office/officeart/2005/8/layout/default"/>
    <dgm:cxn modelId="{47B725FE-13B4-854B-A95E-80062A0822F1}" type="presParOf" srcId="{E885D08D-AE33-344D-8B95-F29B5F8291FB}" destId="{F8F3EDF7-7B21-9F44-89DB-9E393C21E4C6}" srcOrd="6" destOrd="0" presId="urn:microsoft.com/office/officeart/2005/8/layout/default"/>
    <dgm:cxn modelId="{7CF31143-011A-834D-BF9C-ABAEF922A5D2}" type="presParOf" srcId="{E885D08D-AE33-344D-8B95-F29B5F8291FB}" destId="{698DBB1A-01DF-5A4A-A5CC-D4379FF6C8B6}" srcOrd="7" destOrd="0" presId="urn:microsoft.com/office/officeart/2005/8/layout/default"/>
    <dgm:cxn modelId="{EEB4949E-1864-EF48-BF79-DDBBAF0D14FA}" type="presParOf" srcId="{E885D08D-AE33-344D-8B95-F29B5F8291FB}" destId="{E0C35C02-DB0D-C448-ABA8-90FB8655A5C6}" srcOrd="8" destOrd="0" presId="urn:microsoft.com/office/officeart/2005/8/layout/default"/>
    <dgm:cxn modelId="{0F86DB76-B1C8-4346-9498-B4895613E4AA}" type="presParOf" srcId="{E885D08D-AE33-344D-8B95-F29B5F8291FB}" destId="{4DF84B89-FA21-F04B-96FF-CE00DB2E9C09}" srcOrd="9" destOrd="0" presId="urn:microsoft.com/office/officeart/2005/8/layout/default"/>
    <dgm:cxn modelId="{9486511A-363E-C140-B4A1-6CD69DB73594}" type="presParOf" srcId="{E885D08D-AE33-344D-8B95-F29B5F8291FB}" destId="{B24422FC-77D0-EB43-B85E-D2A62939F2C8}" srcOrd="10" destOrd="0" presId="urn:microsoft.com/office/officeart/2005/8/layout/default"/>
    <dgm:cxn modelId="{F16E7485-5388-0946-A97E-E463C3A7AECA}" type="presParOf" srcId="{E885D08D-AE33-344D-8B95-F29B5F8291FB}" destId="{640060CE-CC70-0741-9C4B-6FBE118E6B7E}" srcOrd="11" destOrd="0" presId="urn:microsoft.com/office/officeart/2005/8/layout/default"/>
    <dgm:cxn modelId="{95D6E54B-45FC-3D45-9179-DAFCCA240F2E}" type="presParOf" srcId="{E885D08D-AE33-344D-8B95-F29B5F8291FB}" destId="{68EA7FFC-BD4C-3E4F-A0AC-7737278115F3}" srcOrd="1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A4A86-1666-A441-B204-C0F28DD95486}" type="doc">
      <dgm:prSet loTypeId="urn:microsoft.com/office/officeart/2005/8/layout/cycle8" loCatId="" qsTypeId="urn:microsoft.com/office/officeart/2005/8/quickstyle/simple1" qsCatId="simple" csTypeId="urn:microsoft.com/office/officeart/2005/8/colors/accent1_2" csCatId="accent1" phldr="1"/>
      <dgm:spPr/>
    </dgm:pt>
    <dgm:pt modelId="{C58B14FF-CEAE-F542-B470-573CF24D9C0F}">
      <dgm:prSet phldrT="[Text]" custT="1"/>
      <dgm:spPr/>
      <dgm:t>
        <a:bodyPr/>
        <a:lstStyle/>
        <a:p>
          <a:r>
            <a:rPr lang="en-GB" sz="1600"/>
            <a:t>Density </a:t>
          </a:r>
        </a:p>
      </dgm:t>
    </dgm:pt>
    <dgm:pt modelId="{83DD5866-36F7-3D45-9EC1-BA91C7EC20E4}" type="parTrans" cxnId="{1FE027A9-1C13-8348-9728-5B478A8BC595}">
      <dgm:prSet/>
      <dgm:spPr/>
      <dgm:t>
        <a:bodyPr/>
        <a:lstStyle/>
        <a:p>
          <a:endParaRPr lang="en-GB" sz="4400"/>
        </a:p>
      </dgm:t>
    </dgm:pt>
    <dgm:pt modelId="{92679AAC-250C-C34E-959B-3A43304A4E9B}" type="sibTrans" cxnId="{1FE027A9-1C13-8348-9728-5B478A8BC595}">
      <dgm:prSet/>
      <dgm:spPr/>
      <dgm:t>
        <a:bodyPr/>
        <a:lstStyle/>
        <a:p>
          <a:endParaRPr lang="en-GB" sz="4400"/>
        </a:p>
      </dgm:t>
    </dgm:pt>
    <dgm:pt modelId="{9C0CB48B-FFDC-FF43-B989-A71A611C986C}">
      <dgm:prSet phldrT="[Text]" custT="1"/>
      <dgm:spPr/>
      <dgm:t>
        <a:bodyPr/>
        <a:lstStyle/>
        <a:p>
          <a:r>
            <a:rPr lang="en-GB" sz="1600"/>
            <a:t>avg. clustering</a:t>
          </a:r>
        </a:p>
      </dgm:t>
    </dgm:pt>
    <dgm:pt modelId="{AA72154D-25DE-7841-848B-90B83E415A15}" type="parTrans" cxnId="{3BDEAD92-2D2F-A243-9C45-DCBD018ABFCC}">
      <dgm:prSet/>
      <dgm:spPr/>
      <dgm:t>
        <a:bodyPr/>
        <a:lstStyle/>
        <a:p>
          <a:endParaRPr lang="en-GB" sz="4400"/>
        </a:p>
      </dgm:t>
    </dgm:pt>
    <dgm:pt modelId="{3A37D28D-4CFC-D14F-9F3A-95E599EE0DB5}" type="sibTrans" cxnId="{3BDEAD92-2D2F-A243-9C45-DCBD018ABFCC}">
      <dgm:prSet/>
      <dgm:spPr/>
      <dgm:t>
        <a:bodyPr/>
        <a:lstStyle/>
        <a:p>
          <a:endParaRPr lang="en-GB" sz="4400"/>
        </a:p>
      </dgm:t>
    </dgm:pt>
    <dgm:pt modelId="{EB8F1B1C-940B-C441-BD26-7C752084C174}">
      <dgm:prSet phldrT="[Text]" custT="1"/>
      <dgm:spPr/>
      <dgm:t>
        <a:bodyPr/>
        <a:lstStyle/>
        <a:p>
          <a:r>
            <a:rPr lang="en-GB" sz="1600"/>
            <a:t>SPID</a:t>
          </a:r>
        </a:p>
      </dgm:t>
    </dgm:pt>
    <dgm:pt modelId="{0DF8C28B-D850-984E-BDB1-AFA89AD8EEB9}" type="parTrans" cxnId="{F2492771-86FB-0148-9935-4C4DEC5C45B1}">
      <dgm:prSet/>
      <dgm:spPr/>
      <dgm:t>
        <a:bodyPr/>
        <a:lstStyle/>
        <a:p>
          <a:endParaRPr lang="en-GB" sz="4400"/>
        </a:p>
      </dgm:t>
    </dgm:pt>
    <dgm:pt modelId="{847944CC-1235-C547-B597-977202B4D128}" type="sibTrans" cxnId="{F2492771-86FB-0148-9935-4C4DEC5C45B1}">
      <dgm:prSet/>
      <dgm:spPr/>
      <dgm:t>
        <a:bodyPr/>
        <a:lstStyle/>
        <a:p>
          <a:endParaRPr lang="en-GB" sz="4400"/>
        </a:p>
      </dgm:t>
    </dgm:pt>
    <dgm:pt modelId="{D80A4329-4EE4-824E-9DA0-5FCFDB94E2EC}">
      <dgm:prSet custT="1"/>
      <dgm:spPr/>
      <dgm:t>
        <a:bodyPr/>
        <a:lstStyle/>
        <a:p>
          <a:r>
            <a:rPr lang="en-GB" sz="1600" err="1"/>
            <a:t>num</a:t>
          </a:r>
          <a:r>
            <a:rPr lang="en-GB" sz="1600"/>
            <a:t> Edges/ Nodes</a:t>
          </a:r>
        </a:p>
      </dgm:t>
    </dgm:pt>
    <dgm:pt modelId="{FFADAB0C-A38C-2040-922F-282658D9DADF}" type="parTrans" cxnId="{DEBED885-57E1-814B-8F3F-0A4127348255}">
      <dgm:prSet/>
      <dgm:spPr/>
      <dgm:t>
        <a:bodyPr/>
        <a:lstStyle/>
        <a:p>
          <a:endParaRPr lang="en-GB" sz="4400"/>
        </a:p>
      </dgm:t>
    </dgm:pt>
    <dgm:pt modelId="{0343C00C-26B9-9941-94BE-7B5CB9AD442D}" type="sibTrans" cxnId="{DEBED885-57E1-814B-8F3F-0A4127348255}">
      <dgm:prSet/>
      <dgm:spPr/>
      <dgm:t>
        <a:bodyPr/>
        <a:lstStyle/>
        <a:p>
          <a:endParaRPr lang="en-GB" sz="4400"/>
        </a:p>
      </dgm:t>
    </dgm:pt>
    <dgm:pt modelId="{09251887-7282-114A-BA61-257840FDCFD6}">
      <dgm:prSet custT="1"/>
      <dgm:spPr/>
      <dgm:t>
        <a:bodyPr/>
        <a:lstStyle/>
        <a:p>
          <a:r>
            <a:rPr lang="en-GB" sz="1600"/>
            <a:t>std./mean/min/max Degree</a:t>
          </a:r>
        </a:p>
      </dgm:t>
    </dgm:pt>
    <dgm:pt modelId="{7B0CE69B-03B9-EE4E-8769-7554EDB04C05}" type="parTrans" cxnId="{E2FB78EB-B771-154A-BA46-B32F3B07B7DB}">
      <dgm:prSet/>
      <dgm:spPr/>
      <dgm:t>
        <a:bodyPr/>
        <a:lstStyle/>
        <a:p>
          <a:endParaRPr lang="en-GB" sz="4400"/>
        </a:p>
      </dgm:t>
    </dgm:pt>
    <dgm:pt modelId="{E50CD361-8855-5E4A-93F0-C8502D61EF9A}" type="sibTrans" cxnId="{E2FB78EB-B771-154A-BA46-B32F3B07B7DB}">
      <dgm:prSet/>
      <dgm:spPr/>
      <dgm:t>
        <a:bodyPr/>
        <a:lstStyle/>
        <a:p>
          <a:endParaRPr lang="en-GB" sz="4400"/>
        </a:p>
      </dgm:t>
    </dgm:pt>
    <dgm:pt modelId="{FE525A02-7DC7-E449-B036-6544E9C3C76D}">
      <dgm:prSet custT="1"/>
      <dgm:spPr/>
      <dgm:t>
        <a:bodyPr/>
        <a:lstStyle/>
        <a:p>
          <a:r>
            <a:rPr lang="en-GB" sz="1600"/>
            <a:t>Diameter</a:t>
          </a:r>
        </a:p>
      </dgm:t>
    </dgm:pt>
    <dgm:pt modelId="{DFC7AF50-B55A-C743-9D43-C1FF54952097}" type="parTrans" cxnId="{7B750EA9-7EF0-0943-A855-1605F3AB3F1E}">
      <dgm:prSet/>
      <dgm:spPr/>
      <dgm:t>
        <a:bodyPr/>
        <a:lstStyle/>
        <a:p>
          <a:endParaRPr lang="en-GB" sz="4400"/>
        </a:p>
      </dgm:t>
    </dgm:pt>
    <dgm:pt modelId="{3E1E38E0-C53D-3A40-AB3B-342770DA9637}" type="sibTrans" cxnId="{7B750EA9-7EF0-0943-A855-1605F3AB3F1E}">
      <dgm:prSet/>
      <dgm:spPr/>
      <dgm:t>
        <a:bodyPr/>
        <a:lstStyle/>
        <a:p>
          <a:endParaRPr lang="en-GB" sz="4400"/>
        </a:p>
      </dgm:t>
    </dgm:pt>
    <dgm:pt modelId="{AF42592F-22AB-2042-B10E-EE0814C32AD5}">
      <dgm:prSet custT="1"/>
      <dgm:spPr/>
      <dgm:t>
        <a:bodyPr/>
        <a:lstStyle/>
        <a:p>
          <a:r>
            <a:rPr lang="en-GB" sz="1600"/>
            <a:t>Radius</a:t>
          </a:r>
        </a:p>
      </dgm:t>
    </dgm:pt>
    <dgm:pt modelId="{168339E4-68B4-C143-A9FA-827CABC64270}" type="parTrans" cxnId="{F76DBBBB-524E-3649-A813-F32777A1D6C5}">
      <dgm:prSet/>
      <dgm:spPr/>
      <dgm:t>
        <a:bodyPr/>
        <a:lstStyle/>
        <a:p>
          <a:endParaRPr lang="en-GB" sz="4400"/>
        </a:p>
      </dgm:t>
    </dgm:pt>
    <dgm:pt modelId="{BCFDBCEA-9C0D-4042-A90E-9EE48829524F}" type="sibTrans" cxnId="{F76DBBBB-524E-3649-A813-F32777A1D6C5}">
      <dgm:prSet/>
      <dgm:spPr/>
      <dgm:t>
        <a:bodyPr/>
        <a:lstStyle/>
        <a:p>
          <a:endParaRPr lang="en-GB" sz="4400"/>
        </a:p>
      </dgm:t>
    </dgm:pt>
    <dgm:pt modelId="{2CF24A8D-2171-584D-9848-A13CA0D5360D}" type="pres">
      <dgm:prSet presAssocID="{35DA4A86-1666-A441-B204-C0F28DD95486}" presName="compositeShape" presStyleCnt="0">
        <dgm:presLayoutVars>
          <dgm:chMax val="7"/>
          <dgm:dir/>
          <dgm:resizeHandles val="exact"/>
        </dgm:presLayoutVars>
      </dgm:prSet>
      <dgm:spPr/>
    </dgm:pt>
    <dgm:pt modelId="{A4413227-EA7A-F345-BCD6-789E69DD3525}" type="pres">
      <dgm:prSet presAssocID="{35DA4A86-1666-A441-B204-C0F28DD95486}" presName="wedge1" presStyleLbl="node1" presStyleIdx="0" presStyleCnt="7"/>
      <dgm:spPr/>
    </dgm:pt>
    <dgm:pt modelId="{11B57F3B-F550-E246-AE69-1457FC42A69D}" type="pres">
      <dgm:prSet presAssocID="{35DA4A86-1666-A441-B204-C0F28DD95486}" presName="dummy1a" presStyleCnt="0"/>
      <dgm:spPr/>
    </dgm:pt>
    <dgm:pt modelId="{BB5FC1D0-6216-3646-9E89-C5E13E14654A}" type="pres">
      <dgm:prSet presAssocID="{35DA4A86-1666-A441-B204-C0F28DD95486}" presName="dummy1b" presStyleCnt="0"/>
      <dgm:spPr/>
    </dgm:pt>
    <dgm:pt modelId="{0FE86C6C-3615-AE47-8A37-94D30E29197A}" type="pres">
      <dgm:prSet presAssocID="{35DA4A86-1666-A441-B204-C0F28DD95486}" presName="wedge1Tx" presStyleLbl="node1" presStyleIdx="0" presStyleCnt="7">
        <dgm:presLayoutVars>
          <dgm:chMax val="0"/>
          <dgm:chPref val="0"/>
          <dgm:bulletEnabled val="1"/>
        </dgm:presLayoutVars>
      </dgm:prSet>
      <dgm:spPr/>
    </dgm:pt>
    <dgm:pt modelId="{02E7C1E6-9240-1F48-9F50-0D05CC4BF0D4}" type="pres">
      <dgm:prSet presAssocID="{35DA4A86-1666-A441-B204-C0F28DD95486}" presName="wedge2" presStyleLbl="node1" presStyleIdx="1" presStyleCnt="7"/>
      <dgm:spPr/>
    </dgm:pt>
    <dgm:pt modelId="{A9CF33C0-2D2F-B748-8444-7FF7FE0DF435}" type="pres">
      <dgm:prSet presAssocID="{35DA4A86-1666-A441-B204-C0F28DD95486}" presName="dummy2a" presStyleCnt="0"/>
      <dgm:spPr/>
    </dgm:pt>
    <dgm:pt modelId="{7D253FAA-FA0B-9C44-B424-4806E74FFF1F}" type="pres">
      <dgm:prSet presAssocID="{35DA4A86-1666-A441-B204-C0F28DD95486}" presName="dummy2b" presStyleCnt="0"/>
      <dgm:spPr/>
    </dgm:pt>
    <dgm:pt modelId="{2DB5EB1A-A97B-3C40-ADD0-2433D0A2F95D}" type="pres">
      <dgm:prSet presAssocID="{35DA4A86-1666-A441-B204-C0F28DD95486}" presName="wedge2Tx" presStyleLbl="node1" presStyleIdx="1" presStyleCnt="7">
        <dgm:presLayoutVars>
          <dgm:chMax val="0"/>
          <dgm:chPref val="0"/>
          <dgm:bulletEnabled val="1"/>
        </dgm:presLayoutVars>
      </dgm:prSet>
      <dgm:spPr/>
    </dgm:pt>
    <dgm:pt modelId="{7505D68E-A08F-7346-B39A-3EF7D7C3C37B}" type="pres">
      <dgm:prSet presAssocID="{35DA4A86-1666-A441-B204-C0F28DD95486}" presName="wedge3" presStyleLbl="node1" presStyleIdx="2" presStyleCnt="7"/>
      <dgm:spPr/>
    </dgm:pt>
    <dgm:pt modelId="{1FEDC39C-F50D-7945-B3AD-B90098F41D2F}" type="pres">
      <dgm:prSet presAssocID="{35DA4A86-1666-A441-B204-C0F28DD95486}" presName="dummy3a" presStyleCnt="0"/>
      <dgm:spPr/>
    </dgm:pt>
    <dgm:pt modelId="{71AEAC29-6AA6-D14B-9E76-58EFE8718603}" type="pres">
      <dgm:prSet presAssocID="{35DA4A86-1666-A441-B204-C0F28DD95486}" presName="dummy3b" presStyleCnt="0"/>
      <dgm:spPr/>
    </dgm:pt>
    <dgm:pt modelId="{69F03928-80E0-8A47-BEC6-16A97E77DE16}" type="pres">
      <dgm:prSet presAssocID="{35DA4A86-1666-A441-B204-C0F28DD95486}" presName="wedge3Tx" presStyleLbl="node1" presStyleIdx="2" presStyleCnt="7">
        <dgm:presLayoutVars>
          <dgm:chMax val="0"/>
          <dgm:chPref val="0"/>
          <dgm:bulletEnabled val="1"/>
        </dgm:presLayoutVars>
      </dgm:prSet>
      <dgm:spPr/>
    </dgm:pt>
    <dgm:pt modelId="{5298C19B-D560-7A43-BFAB-8C6200A78B07}" type="pres">
      <dgm:prSet presAssocID="{35DA4A86-1666-A441-B204-C0F28DD95486}" presName="wedge4" presStyleLbl="node1" presStyleIdx="3" presStyleCnt="7"/>
      <dgm:spPr/>
    </dgm:pt>
    <dgm:pt modelId="{B2D8B492-9084-7046-8337-1BFFAB20D466}" type="pres">
      <dgm:prSet presAssocID="{35DA4A86-1666-A441-B204-C0F28DD95486}" presName="dummy4a" presStyleCnt="0"/>
      <dgm:spPr/>
    </dgm:pt>
    <dgm:pt modelId="{C677C57F-ADDD-9C44-8196-11B7374F8B93}" type="pres">
      <dgm:prSet presAssocID="{35DA4A86-1666-A441-B204-C0F28DD95486}" presName="dummy4b" presStyleCnt="0"/>
      <dgm:spPr/>
    </dgm:pt>
    <dgm:pt modelId="{132A1CC8-B235-1643-AEB1-55D16F46305A}" type="pres">
      <dgm:prSet presAssocID="{35DA4A86-1666-A441-B204-C0F28DD95486}" presName="wedge4Tx" presStyleLbl="node1" presStyleIdx="3" presStyleCnt="7">
        <dgm:presLayoutVars>
          <dgm:chMax val="0"/>
          <dgm:chPref val="0"/>
          <dgm:bulletEnabled val="1"/>
        </dgm:presLayoutVars>
      </dgm:prSet>
      <dgm:spPr/>
    </dgm:pt>
    <dgm:pt modelId="{DD7AFC46-7390-144C-985C-0BF67A1D430C}" type="pres">
      <dgm:prSet presAssocID="{35DA4A86-1666-A441-B204-C0F28DD95486}" presName="wedge5" presStyleLbl="node1" presStyleIdx="4" presStyleCnt="7"/>
      <dgm:spPr/>
    </dgm:pt>
    <dgm:pt modelId="{12782510-2A65-3E40-89D3-C7E579342029}" type="pres">
      <dgm:prSet presAssocID="{35DA4A86-1666-A441-B204-C0F28DD95486}" presName="dummy5a" presStyleCnt="0"/>
      <dgm:spPr/>
    </dgm:pt>
    <dgm:pt modelId="{6BB9401E-7CD0-7B4E-80FC-AA6BD2C1D934}" type="pres">
      <dgm:prSet presAssocID="{35DA4A86-1666-A441-B204-C0F28DD95486}" presName="dummy5b" presStyleCnt="0"/>
      <dgm:spPr/>
    </dgm:pt>
    <dgm:pt modelId="{5B5BEF0D-B69B-354B-943B-922608885B15}" type="pres">
      <dgm:prSet presAssocID="{35DA4A86-1666-A441-B204-C0F28DD95486}" presName="wedge5Tx" presStyleLbl="node1" presStyleIdx="4" presStyleCnt="7">
        <dgm:presLayoutVars>
          <dgm:chMax val="0"/>
          <dgm:chPref val="0"/>
          <dgm:bulletEnabled val="1"/>
        </dgm:presLayoutVars>
      </dgm:prSet>
      <dgm:spPr/>
    </dgm:pt>
    <dgm:pt modelId="{101F88D8-0FDF-C140-93AD-AFDBE300BA9A}" type="pres">
      <dgm:prSet presAssocID="{35DA4A86-1666-A441-B204-C0F28DD95486}" presName="wedge6" presStyleLbl="node1" presStyleIdx="5" presStyleCnt="7"/>
      <dgm:spPr/>
    </dgm:pt>
    <dgm:pt modelId="{D0B13D4D-245A-3946-A0D8-9A68338335F5}" type="pres">
      <dgm:prSet presAssocID="{35DA4A86-1666-A441-B204-C0F28DD95486}" presName="dummy6a" presStyleCnt="0"/>
      <dgm:spPr/>
    </dgm:pt>
    <dgm:pt modelId="{91D9DB4E-19EB-B545-84D6-72E0F7520BA7}" type="pres">
      <dgm:prSet presAssocID="{35DA4A86-1666-A441-B204-C0F28DD95486}" presName="dummy6b" presStyleCnt="0"/>
      <dgm:spPr/>
    </dgm:pt>
    <dgm:pt modelId="{AD036F36-4C05-7841-95BF-586FA4DB6565}" type="pres">
      <dgm:prSet presAssocID="{35DA4A86-1666-A441-B204-C0F28DD95486}" presName="wedge6Tx" presStyleLbl="node1" presStyleIdx="5" presStyleCnt="7">
        <dgm:presLayoutVars>
          <dgm:chMax val="0"/>
          <dgm:chPref val="0"/>
          <dgm:bulletEnabled val="1"/>
        </dgm:presLayoutVars>
      </dgm:prSet>
      <dgm:spPr/>
    </dgm:pt>
    <dgm:pt modelId="{FC60149D-D59E-844A-955D-9A9B0CC65DF7}" type="pres">
      <dgm:prSet presAssocID="{35DA4A86-1666-A441-B204-C0F28DD95486}" presName="wedge7" presStyleLbl="node1" presStyleIdx="6" presStyleCnt="7"/>
      <dgm:spPr/>
    </dgm:pt>
    <dgm:pt modelId="{54246EBD-E67E-5546-8880-C3754664551A}" type="pres">
      <dgm:prSet presAssocID="{35DA4A86-1666-A441-B204-C0F28DD95486}" presName="dummy7a" presStyleCnt="0"/>
      <dgm:spPr/>
    </dgm:pt>
    <dgm:pt modelId="{B341E8D4-87CC-EC42-BC05-E2395B38E454}" type="pres">
      <dgm:prSet presAssocID="{35DA4A86-1666-A441-B204-C0F28DD95486}" presName="dummy7b" presStyleCnt="0"/>
      <dgm:spPr/>
    </dgm:pt>
    <dgm:pt modelId="{F77E8A82-EC2A-2744-95A9-CEC44D4E1309}" type="pres">
      <dgm:prSet presAssocID="{35DA4A86-1666-A441-B204-C0F28DD95486}" presName="wedge7Tx" presStyleLbl="node1" presStyleIdx="6" presStyleCnt="7">
        <dgm:presLayoutVars>
          <dgm:chMax val="0"/>
          <dgm:chPref val="0"/>
          <dgm:bulletEnabled val="1"/>
        </dgm:presLayoutVars>
      </dgm:prSet>
      <dgm:spPr/>
    </dgm:pt>
    <dgm:pt modelId="{C1981690-51C0-EB46-8E4E-6D89243D60EC}" type="pres">
      <dgm:prSet presAssocID="{92679AAC-250C-C34E-959B-3A43304A4E9B}" presName="arrowWedge1" presStyleLbl="fgSibTrans2D1" presStyleIdx="0" presStyleCnt="7"/>
      <dgm:spPr/>
    </dgm:pt>
    <dgm:pt modelId="{7347A859-52B4-A54E-AC9B-CB2C9886CC96}" type="pres">
      <dgm:prSet presAssocID="{3A37D28D-4CFC-D14F-9F3A-95E599EE0DB5}" presName="arrowWedge2" presStyleLbl="fgSibTrans2D1" presStyleIdx="1" presStyleCnt="7"/>
      <dgm:spPr/>
    </dgm:pt>
    <dgm:pt modelId="{1FD85B05-9B14-D14D-903E-1416E8FA7064}" type="pres">
      <dgm:prSet presAssocID="{847944CC-1235-C547-B597-977202B4D128}" presName="arrowWedge3" presStyleLbl="fgSibTrans2D1" presStyleIdx="2" presStyleCnt="7"/>
      <dgm:spPr/>
    </dgm:pt>
    <dgm:pt modelId="{646253D1-6A93-D643-B42B-A13CF7AC6F9E}" type="pres">
      <dgm:prSet presAssocID="{0343C00C-26B9-9941-94BE-7B5CB9AD442D}" presName="arrowWedge4" presStyleLbl="fgSibTrans2D1" presStyleIdx="3" presStyleCnt="7"/>
      <dgm:spPr/>
    </dgm:pt>
    <dgm:pt modelId="{F7D6A206-71D6-E049-8C6C-65534723503B}" type="pres">
      <dgm:prSet presAssocID="{3E1E38E0-C53D-3A40-AB3B-342770DA9637}" presName="arrowWedge5" presStyleLbl="fgSibTrans2D1" presStyleIdx="4" presStyleCnt="7"/>
      <dgm:spPr/>
    </dgm:pt>
    <dgm:pt modelId="{D81C7B57-8F9C-F248-B6DC-C0CFB1FACA60}" type="pres">
      <dgm:prSet presAssocID="{BCFDBCEA-9C0D-4042-A90E-9EE48829524F}" presName="arrowWedge6" presStyleLbl="fgSibTrans2D1" presStyleIdx="5" presStyleCnt="7"/>
      <dgm:spPr/>
    </dgm:pt>
    <dgm:pt modelId="{9B477518-6E10-9341-AB83-9BFF1939CB0E}" type="pres">
      <dgm:prSet presAssocID="{E50CD361-8855-5E4A-93F0-C8502D61EF9A}" presName="arrowWedge7" presStyleLbl="fgSibTrans2D1" presStyleIdx="6" presStyleCnt="7"/>
      <dgm:spPr/>
    </dgm:pt>
  </dgm:ptLst>
  <dgm:cxnLst>
    <dgm:cxn modelId="{D84DC60E-9291-0743-AB69-B6D67AE828DB}" type="presOf" srcId="{09251887-7282-114A-BA61-257840FDCFD6}" destId="{F77E8A82-EC2A-2744-95A9-CEC44D4E1309}" srcOrd="1" destOrd="0" presId="urn:microsoft.com/office/officeart/2005/8/layout/cycle8"/>
    <dgm:cxn modelId="{30C0E612-8AC0-FE4D-A3A7-52F305EF25AA}" type="presOf" srcId="{FE525A02-7DC7-E449-B036-6544E9C3C76D}" destId="{5B5BEF0D-B69B-354B-943B-922608885B15}" srcOrd="1" destOrd="0" presId="urn:microsoft.com/office/officeart/2005/8/layout/cycle8"/>
    <dgm:cxn modelId="{0C63703F-E62C-C84D-97E9-9755AC0325C5}" type="presOf" srcId="{D80A4329-4EE4-824E-9DA0-5FCFDB94E2EC}" destId="{132A1CC8-B235-1643-AEB1-55D16F46305A}" srcOrd="1" destOrd="0" presId="urn:microsoft.com/office/officeart/2005/8/layout/cycle8"/>
    <dgm:cxn modelId="{AEFF1643-04B3-6946-B55F-E8AB75858328}" type="presOf" srcId="{AF42592F-22AB-2042-B10E-EE0814C32AD5}" destId="{AD036F36-4C05-7841-95BF-586FA4DB6565}" srcOrd="1" destOrd="0" presId="urn:microsoft.com/office/officeart/2005/8/layout/cycle8"/>
    <dgm:cxn modelId="{CB0B4543-C985-DF41-B8CA-941533A83B4D}" type="presOf" srcId="{EB8F1B1C-940B-C441-BD26-7C752084C174}" destId="{7505D68E-A08F-7346-B39A-3EF7D7C3C37B}" srcOrd="0" destOrd="0" presId="urn:microsoft.com/office/officeart/2005/8/layout/cycle8"/>
    <dgm:cxn modelId="{F2492771-86FB-0148-9935-4C4DEC5C45B1}" srcId="{35DA4A86-1666-A441-B204-C0F28DD95486}" destId="{EB8F1B1C-940B-C441-BD26-7C752084C174}" srcOrd="2" destOrd="0" parTransId="{0DF8C28B-D850-984E-BDB1-AFA89AD8EEB9}" sibTransId="{847944CC-1235-C547-B597-977202B4D128}"/>
    <dgm:cxn modelId="{FE0E4172-791D-F24C-9DB9-2271FC9F240F}" type="presOf" srcId="{C58B14FF-CEAE-F542-B470-573CF24D9C0F}" destId="{0FE86C6C-3615-AE47-8A37-94D30E29197A}" srcOrd="1" destOrd="0" presId="urn:microsoft.com/office/officeart/2005/8/layout/cycle8"/>
    <dgm:cxn modelId="{3D853F77-DDFA-3E4D-8B0F-198D89EA9FF0}" type="presOf" srcId="{35DA4A86-1666-A441-B204-C0F28DD95486}" destId="{2CF24A8D-2171-584D-9848-A13CA0D5360D}" srcOrd="0" destOrd="0" presId="urn:microsoft.com/office/officeart/2005/8/layout/cycle8"/>
    <dgm:cxn modelId="{DEBED885-57E1-814B-8F3F-0A4127348255}" srcId="{35DA4A86-1666-A441-B204-C0F28DD95486}" destId="{D80A4329-4EE4-824E-9DA0-5FCFDB94E2EC}" srcOrd="3" destOrd="0" parTransId="{FFADAB0C-A38C-2040-922F-282658D9DADF}" sibTransId="{0343C00C-26B9-9941-94BE-7B5CB9AD442D}"/>
    <dgm:cxn modelId="{3BDEAD92-2D2F-A243-9C45-DCBD018ABFCC}" srcId="{35DA4A86-1666-A441-B204-C0F28DD95486}" destId="{9C0CB48B-FFDC-FF43-B989-A71A611C986C}" srcOrd="1" destOrd="0" parTransId="{AA72154D-25DE-7841-848B-90B83E415A15}" sibTransId="{3A37D28D-4CFC-D14F-9F3A-95E599EE0DB5}"/>
    <dgm:cxn modelId="{3823BF92-232E-A449-AE69-202ED6AB2AF1}" type="presOf" srcId="{C58B14FF-CEAE-F542-B470-573CF24D9C0F}" destId="{A4413227-EA7A-F345-BCD6-789E69DD3525}" srcOrd="0" destOrd="0" presId="urn:microsoft.com/office/officeart/2005/8/layout/cycle8"/>
    <dgm:cxn modelId="{82016E96-3500-014F-B150-D6A77BF32A94}" type="presOf" srcId="{09251887-7282-114A-BA61-257840FDCFD6}" destId="{FC60149D-D59E-844A-955D-9A9B0CC65DF7}" srcOrd="0" destOrd="0" presId="urn:microsoft.com/office/officeart/2005/8/layout/cycle8"/>
    <dgm:cxn modelId="{7B750EA9-7EF0-0943-A855-1605F3AB3F1E}" srcId="{35DA4A86-1666-A441-B204-C0F28DD95486}" destId="{FE525A02-7DC7-E449-B036-6544E9C3C76D}" srcOrd="4" destOrd="0" parTransId="{DFC7AF50-B55A-C743-9D43-C1FF54952097}" sibTransId="{3E1E38E0-C53D-3A40-AB3B-342770DA9637}"/>
    <dgm:cxn modelId="{1FE027A9-1C13-8348-9728-5B478A8BC595}" srcId="{35DA4A86-1666-A441-B204-C0F28DD95486}" destId="{C58B14FF-CEAE-F542-B470-573CF24D9C0F}" srcOrd="0" destOrd="0" parTransId="{83DD5866-36F7-3D45-9EC1-BA91C7EC20E4}" sibTransId="{92679AAC-250C-C34E-959B-3A43304A4E9B}"/>
    <dgm:cxn modelId="{CDEBFAA9-2B7A-2E45-9AD8-DDCB136D7367}" type="presOf" srcId="{AF42592F-22AB-2042-B10E-EE0814C32AD5}" destId="{101F88D8-0FDF-C140-93AD-AFDBE300BA9A}" srcOrd="0" destOrd="0" presId="urn:microsoft.com/office/officeart/2005/8/layout/cycle8"/>
    <dgm:cxn modelId="{F76DBBBB-524E-3649-A813-F32777A1D6C5}" srcId="{35DA4A86-1666-A441-B204-C0F28DD95486}" destId="{AF42592F-22AB-2042-B10E-EE0814C32AD5}" srcOrd="5" destOrd="0" parTransId="{168339E4-68B4-C143-A9FA-827CABC64270}" sibTransId="{BCFDBCEA-9C0D-4042-A90E-9EE48829524F}"/>
    <dgm:cxn modelId="{A2AA87C5-C702-3040-9E2A-E405B9F5AAEB}" type="presOf" srcId="{FE525A02-7DC7-E449-B036-6544E9C3C76D}" destId="{DD7AFC46-7390-144C-985C-0BF67A1D430C}" srcOrd="0" destOrd="0" presId="urn:microsoft.com/office/officeart/2005/8/layout/cycle8"/>
    <dgm:cxn modelId="{76A8D7C7-457C-2444-9B34-194AEFB733FC}" type="presOf" srcId="{9C0CB48B-FFDC-FF43-B989-A71A611C986C}" destId="{02E7C1E6-9240-1F48-9F50-0D05CC4BF0D4}" srcOrd="0" destOrd="0" presId="urn:microsoft.com/office/officeart/2005/8/layout/cycle8"/>
    <dgm:cxn modelId="{6B8308D2-C918-8F4E-BF97-E960CE8A168A}" type="presOf" srcId="{EB8F1B1C-940B-C441-BD26-7C752084C174}" destId="{69F03928-80E0-8A47-BEC6-16A97E77DE16}" srcOrd="1" destOrd="0" presId="urn:microsoft.com/office/officeart/2005/8/layout/cycle8"/>
    <dgm:cxn modelId="{E2FB78EB-B771-154A-BA46-B32F3B07B7DB}" srcId="{35DA4A86-1666-A441-B204-C0F28DD95486}" destId="{09251887-7282-114A-BA61-257840FDCFD6}" srcOrd="6" destOrd="0" parTransId="{7B0CE69B-03B9-EE4E-8769-7554EDB04C05}" sibTransId="{E50CD361-8855-5E4A-93F0-C8502D61EF9A}"/>
    <dgm:cxn modelId="{8F3B46FC-BF1E-1C4F-AFF6-DDB0E61B529B}" type="presOf" srcId="{D80A4329-4EE4-824E-9DA0-5FCFDB94E2EC}" destId="{5298C19B-D560-7A43-BFAB-8C6200A78B07}" srcOrd="0" destOrd="0" presId="urn:microsoft.com/office/officeart/2005/8/layout/cycle8"/>
    <dgm:cxn modelId="{8A296EFF-88B4-3241-8D27-22255C691511}" type="presOf" srcId="{9C0CB48B-FFDC-FF43-B989-A71A611C986C}" destId="{2DB5EB1A-A97B-3C40-ADD0-2433D0A2F95D}" srcOrd="1" destOrd="0" presId="urn:microsoft.com/office/officeart/2005/8/layout/cycle8"/>
    <dgm:cxn modelId="{3D74D539-DC7F-6E43-8F85-8EA3D1BCF0CD}" type="presParOf" srcId="{2CF24A8D-2171-584D-9848-A13CA0D5360D}" destId="{A4413227-EA7A-F345-BCD6-789E69DD3525}" srcOrd="0" destOrd="0" presId="urn:microsoft.com/office/officeart/2005/8/layout/cycle8"/>
    <dgm:cxn modelId="{670DCCBB-C6F3-7144-83F9-803C1C9ABE57}" type="presParOf" srcId="{2CF24A8D-2171-584D-9848-A13CA0D5360D}" destId="{11B57F3B-F550-E246-AE69-1457FC42A69D}" srcOrd="1" destOrd="0" presId="urn:microsoft.com/office/officeart/2005/8/layout/cycle8"/>
    <dgm:cxn modelId="{46DE9044-E111-0147-B0A8-DA38C36CA716}" type="presParOf" srcId="{2CF24A8D-2171-584D-9848-A13CA0D5360D}" destId="{BB5FC1D0-6216-3646-9E89-C5E13E14654A}" srcOrd="2" destOrd="0" presId="urn:microsoft.com/office/officeart/2005/8/layout/cycle8"/>
    <dgm:cxn modelId="{E378AA7C-52D5-B54B-9BBF-0851C69079C9}" type="presParOf" srcId="{2CF24A8D-2171-584D-9848-A13CA0D5360D}" destId="{0FE86C6C-3615-AE47-8A37-94D30E29197A}" srcOrd="3" destOrd="0" presId="urn:microsoft.com/office/officeart/2005/8/layout/cycle8"/>
    <dgm:cxn modelId="{3F32B6AD-CA3E-6049-9239-EC21F6277FB1}" type="presParOf" srcId="{2CF24A8D-2171-584D-9848-A13CA0D5360D}" destId="{02E7C1E6-9240-1F48-9F50-0D05CC4BF0D4}" srcOrd="4" destOrd="0" presId="urn:microsoft.com/office/officeart/2005/8/layout/cycle8"/>
    <dgm:cxn modelId="{8A3ED4B7-8A26-064A-8A85-E35BE6210CB7}" type="presParOf" srcId="{2CF24A8D-2171-584D-9848-A13CA0D5360D}" destId="{A9CF33C0-2D2F-B748-8444-7FF7FE0DF435}" srcOrd="5" destOrd="0" presId="urn:microsoft.com/office/officeart/2005/8/layout/cycle8"/>
    <dgm:cxn modelId="{F0C2136E-4CF7-2C40-B618-7CF85A1502DA}" type="presParOf" srcId="{2CF24A8D-2171-584D-9848-A13CA0D5360D}" destId="{7D253FAA-FA0B-9C44-B424-4806E74FFF1F}" srcOrd="6" destOrd="0" presId="urn:microsoft.com/office/officeart/2005/8/layout/cycle8"/>
    <dgm:cxn modelId="{65CF1076-662C-CC48-AE5C-B2C1EDE2B9D5}" type="presParOf" srcId="{2CF24A8D-2171-584D-9848-A13CA0D5360D}" destId="{2DB5EB1A-A97B-3C40-ADD0-2433D0A2F95D}" srcOrd="7" destOrd="0" presId="urn:microsoft.com/office/officeart/2005/8/layout/cycle8"/>
    <dgm:cxn modelId="{55C082D7-954D-1E4B-BD8A-51077E55A74E}" type="presParOf" srcId="{2CF24A8D-2171-584D-9848-A13CA0D5360D}" destId="{7505D68E-A08F-7346-B39A-3EF7D7C3C37B}" srcOrd="8" destOrd="0" presId="urn:microsoft.com/office/officeart/2005/8/layout/cycle8"/>
    <dgm:cxn modelId="{9711A279-8728-1B4E-B635-784802E22FE3}" type="presParOf" srcId="{2CF24A8D-2171-584D-9848-A13CA0D5360D}" destId="{1FEDC39C-F50D-7945-B3AD-B90098F41D2F}" srcOrd="9" destOrd="0" presId="urn:microsoft.com/office/officeart/2005/8/layout/cycle8"/>
    <dgm:cxn modelId="{A50FE3F3-996D-D944-8614-A42FB8EB6501}" type="presParOf" srcId="{2CF24A8D-2171-584D-9848-A13CA0D5360D}" destId="{71AEAC29-6AA6-D14B-9E76-58EFE8718603}" srcOrd="10" destOrd="0" presId="urn:microsoft.com/office/officeart/2005/8/layout/cycle8"/>
    <dgm:cxn modelId="{BDF8C7B1-CC95-B240-8B6A-C44AEAADFAE8}" type="presParOf" srcId="{2CF24A8D-2171-584D-9848-A13CA0D5360D}" destId="{69F03928-80E0-8A47-BEC6-16A97E77DE16}" srcOrd="11" destOrd="0" presId="urn:microsoft.com/office/officeart/2005/8/layout/cycle8"/>
    <dgm:cxn modelId="{E46250B5-A8AF-8F47-B9DA-4CCE059223F3}" type="presParOf" srcId="{2CF24A8D-2171-584D-9848-A13CA0D5360D}" destId="{5298C19B-D560-7A43-BFAB-8C6200A78B07}" srcOrd="12" destOrd="0" presId="urn:microsoft.com/office/officeart/2005/8/layout/cycle8"/>
    <dgm:cxn modelId="{8DA3AC54-BEAE-B246-84A4-44D1AC1701FF}" type="presParOf" srcId="{2CF24A8D-2171-584D-9848-A13CA0D5360D}" destId="{B2D8B492-9084-7046-8337-1BFFAB20D466}" srcOrd="13" destOrd="0" presId="urn:microsoft.com/office/officeart/2005/8/layout/cycle8"/>
    <dgm:cxn modelId="{E5C59CDE-7AAB-DB45-8F04-29C477FED46E}" type="presParOf" srcId="{2CF24A8D-2171-584D-9848-A13CA0D5360D}" destId="{C677C57F-ADDD-9C44-8196-11B7374F8B93}" srcOrd="14" destOrd="0" presId="urn:microsoft.com/office/officeart/2005/8/layout/cycle8"/>
    <dgm:cxn modelId="{4107D34B-756B-9647-ADFC-3E654DA0771C}" type="presParOf" srcId="{2CF24A8D-2171-584D-9848-A13CA0D5360D}" destId="{132A1CC8-B235-1643-AEB1-55D16F46305A}" srcOrd="15" destOrd="0" presId="urn:microsoft.com/office/officeart/2005/8/layout/cycle8"/>
    <dgm:cxn modelId="{E7567382-C30A-2845-8D59-7ADAABB9C5D4}" type="presParOf" srcId="{2CF24A8D-2171-584D-9848-A13CA0D5360D}" destId="{DD7AFC46-7390-144C-985C-0BF67A1D430C}" srcOrd="16" destOrd="0" presId="urn:microsoft.com/office/officeart/2005/8/layout/cycle8"/>
    <dgm:cxn modelId="{409A6A14-F20B-7A47-91EC-92992B9805AF}" type="presParOf" srcId="{2CF24A8D-2171-584D-9848-A13CA0D5360D}" destId="{12782510-2A65-3E40-89D3-C7E579342029}" srcOrd="17" destOrd="0" presId="urn:microsoft.com/office/officeart/2005/8/layout/cycle8"/>
    <dgm:cxn modelId="{A4F93415-834B-C241-91AB-C3708D13F7EF}" type="presParOf" srcId="{2CF24A8D-2171-584D-9848-A13CA0D5360D}" destId="{6BB9401E-7CD0-7B4E-80FC-AA6BD2C1D934}" srcOrd="18" destOrd="0" presId="urn:microsoft.com/office/officeart/2005/8/layout/cycle8"/>
    <dgm:cxn modelId="{DFFE3FE0-0120-E14C-9734-6E0B47A5FB5C}" type="presParOf" srcId="{2CF24A8D-2171-584D-9848-A13CA0D5360D}" destId="{5B5BEF0D-B69B-354B-943B-922608885B15}" srcOrd="19" destOrd="0" presId="urn:microsoft.com/office/officeart/2005/8/layout/cycle8"/>
    <dgm:cxn modelId="{D40B8687-108D-0C4F-8DA6-09CD419A4C10}" type="presParOf" srcId="{2CF24A8D-2171-584D-9848-A13CA0D5360D}" destId="{101F88D8-0FDF-C140-93AD-AFDBE300BA9A}" srcOrd="20" destOrd="0" presId="urn:microsoft.com/office/officeart/2005/8/layout/cycle8"/>
    <dgm:cxn modelId="{57D5D5C1-1063-6542-80F2-CF9F4861B1D4}" type="presParOf" srcId="{2CF24A8D-2171-584D-9848-A13CA0D5360D}" destId="{D0B13D4D-245A-3946-A0D8-9A68338335F5}" srcOrd="21" destOrd="0" presId="urn:microsoft.com/office/officeart/2005/8/layout/cycle8"/>
    <dgm:cxn modelId="{BF01AF07-FE37-7942-AD5D-951681024985}" type="presParOf" srcId="{2CF24A8D-2171-584D-9848-A13CA0D5360D}" destId="{91D9DB4E-19EB-B545-84D6-72E0F7520BA7}" srcOrd="22" destOrd="0" presId="urn:microsoft.com/office/officeart/2005/8/layout/cycle8"/>
    <dgm:cxn modelId="{A27D8F9D-34C3-D54E-9987-9FCB5BB66E8C}" type="presParOf" srcId="{2CF24A8D-2171-584D-9848-A13CA0D5360D}" destId="{AD036F36-4C05-7841-95BF-586FA4DB6565}" srcOrd="23" destOrd="0" presId="urn:microsoft.com/office/officeart/2005/8/layout/cycle8"/>
    <dgm:cxn modelId="{612E2853-046F-5C4E-BC2E-C38FF3C85DFA}" type="presParOf" srcId="{2CF24A8D-2171-584D-9848-A13CA0D5360D}" destId="{FC60149D-D59E-844A-955D-9A9B0CC65DF7}" srcOrd="24" destOrd="0" presId="urn:microsoft.com/office/officeart/2005/8/layout/cycle8"/>
    <dgm:cxn modelId="{1FEB9BD1-EE2C-4343-BB06-C03CA2E5D4CD}" type="presParOf" srcId="{2CF24A8D-2171-584D-9848-A13CA0D5360D}" destId="{54246EBD-E67E-5546-8880-C3754664551A}" srcOrd="25" destOrd="0" presId="urn:microsoft.com/office/officeart/2005/8/layout/cycle8"/>
    <dgm:cxn modelId="{A36EF45D-4775-BE4C-9F35-32C0622CAA9C}" type="presParOf" srcId="{2CF24A8D-2171-584D-9848-A13CA0D5360D}" destId="{B341E8D4-87CC-EC42-BC05-E2395B38E454}" srcOrd="26" destOrd="0" presId="urn:microsoft.com/office/officeart/2005/8/layout/cycle8"/>
    <dgm:cxn modelId="{9CA84D41-D123-7340-B009-ECF55E1CB4E9}" type="presParOf" srcId="{2CF24A8D-2171-584D-9848-A13CA0D5360D}" destId="{F77E8A82-EC2A-2744-95A9-CEC44D4E1309}" srcOrd="27" destOrd="0" presId="urn:microsoft.com/office/officeart/2005/8/layout/cycle8"/>
    <dgm:cxn modelId="{478A47C0-E5DC-E04D-8BE1-56FA7D2E6C1B}" type="presParOf" srcId="{2CF24A8D-2171-584D-9848-A13CA0D5360D}" destId="{C1981690-51C0-EB46-8E4E-6D89243D60EC}" srcOrd="28" destOrd="0" presId="urn:microsoft.com/office/officeart/2005/8/layout/cycle8"/>
    <dgm:cxn modelId="{DE4056B2-1E15-2B4B-BFA1-05F6680905CB}" type="presParOf" srcId="{2CF24A8D-2171-584D-9848-A13CA0D5360D}" destId="{7347A859-52B4-A54E-AC9B-CB2C9886CC96}" srcOrd="29" destOrd="0" presId="urn:microsoft.com/office/officeart/2005/8/layout/cycle8"/>
    <dgm:cxn modelId="{31EE841D-2FC3-5E44-8B20-D57801AFA912}" type="presParOf" srcId="{2CF24A8D-2171-584D-9848-A13CA0D5360D}" destId="{1FD85B05-9B14-D14D-903E-1416E8FA7064}" srcOrd="30" destOrd="0" presId="urn:microsoft.com/office/officeart/2005/8/layout/cycle8"/>
    <dgm:cxn modelId="{77B86D95-D2EF-B54D-B963-E087B6C5F64F}" type="presParOf" srcId="{2CF24A8D-2171-584D-9848-A13CA0D5360D}" destId="{646253D1-6A93-D643-B42B-A13CF7AC6F9E}" srcOrd="31" destOrd="0" presId="urn:microsoft.com/office/officeart/2005/8/layout/cycle8"/>
    <dgm:cxn modelId="{5FFD8877-AEE2-5845-A43A-73A4D57DDA6D}" type="presParOf" srcId="{2CF24A8D-2171-584D-9848-A13CA0D5360D}" destId="{F7D6A206-71D6-E049-8C6C-65534723503B}" srcOrd="32" destOrd="0" presId="urn:microsoft.com/office/officeart/2005/8/layout/cycle8"/>
    <dgm:cxn modelId="{2085E5F1-DD0D-2C4A-9EEB-47F95EB70A33}" type="presParOf" srcId="{2CF24A8D-2171-584D-9848-A13CA0D5360D}" destId="{D81C7B57-8F9C-F248-B6DC-C0CFB1FACA60}" srcOrd="33" destOrd="0" presId="urn:microsoft.com/office/officeart/2005/8/layout/cycle8"/>
    <dgm:cxn modelId="{5E85323B-EE40-8A4F-9D30-18210FCADC49}" type="presParOf" srcId="{2CF24A8D-2171-584D-9848-A13CA0D5360D}" destId="{9B477518-6E10-9341-AB83-9BFF1939CB0E}" srcOrd="3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BD0CB7-76FB-234D-B482-B367A14DD4E3}">
      <dsp:nvSpPr>
        <dsp:cNvPr id="0" name=""/>
        <dsp:cNvSpPr/>
      </dsp:nvSpPr>
      <dsp:spPr>
        <a:xfrm>
          <a:off x="0" y="0"/>
          <a:ext cx="8097012" cy="783240"/>
        </a:xfrm>
        <a:prstGeom prst="roundRect">
          <a:avLst>
            <a:gd name="adj" fmla="val 10000"/>
          </a:avLst>
        </a:prstGeom>
        <a:solidFill>
          <a:schemeClr val="accent1"/>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AU" sz="3400" kern="1200"/>
            <a:t>Project</a:t>
          </a:r>
          <a:r>
            <a:rPr lang="en-AU" sz="3400" kern="1200">
              <a:latin typeface="Calibri Light" panose="020F0302020204030204"/>
            </a:rPr>
            <a:t> </a:t>
          </a:r>
          <a:endParaRPr lang="en-US" sz="3400" kern="1200"/>
        </a:p>
      </dsp:txBody>
      <dsp:txXfrm>
        <a:off x="22940" y="22940"/>
        <a:ext cx="7160195" cy="737360"/>
      </dsp:txXfrm>
    </dsp:sp>
    <dsp:sp modelId="{778576AB-30EE-4E46-A8E8-0072DB022F43}">
      <dsp:nvSpPr>
        <dsp:cNvPr id="0" name=""/>
        <dsp:cNvSpPr/>
      </dsp:nvSpPr>
      <dsp:spPr>
        <a:xfrm>
          <a:off x="604647" y="892024"/>
          <a:ext cx="8097012" cy="783240"/>
        </a:xfrm>
        <a:prstGeom prst="roundRect">
          <a:avLst>
            <a:gd name="adj" fmla="val 10000"/>
          </a:avLst>
        </a:prstGeom>
        <a:solidFill>
          <a:schemeClr val="accent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GB" sz="3400" kern="1200"/>
            <a:t>Methodology</a:t>
          </a:r>
        </a:p>
      </dsp:txBody>
      <dsp:txXfrm>
        <a:off x="627587" y="914964"/>
        <a:ext cx="6937378" cy="737360"/>
      </dsp:txXfrm>
    </dsp:sp>
    <dsp:sp modelId="{395248E9-7179-F74A-B73E-355DB877EEAB}">
      <dsp:nvSpPr>
        <dsp:cNvPr id="0" name=""/>
        <dsp:cNvSpPr/>
      </dsp:nvSpPr>
      <dsp:spPr>
        <a:xfrm>
          <a:off x="1209293" y="1784048"/>
          <a:ext cx="8097012" cy="783240"/>
        </a:xfrm>
        <a:prstGeom prst="roundRect">
          <a:avLst>
            <a:gd name="adj" fmla="val 10000"/>
          </a:avLst>
        </a:prstGeom>
        <a:solidFill>
          <a:schemeClr val="accent1"/>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AU" sz="3400" kern="1200"/>
            <a:t>Data Exploration</a:t>
          </a:r>
          <a:endParaRPr lang="en-US" sz="3400" kern="1200"/>
        </a:p>
      </dsp:txBody>
      <dsp:txXfrm>
        <a:off x="1232233" y="1806988"/>
        <a:ext cx="6937378" cy="737360"/>
      </dsp:txXfrm>
    </dsp:sp>
    <dsp:sp modelId="{D38F664B-AF18-9C4D-B0E6-50C26AF48F8C}">
      <dsp:nvSpPr>
        <dsp:cNvPr id="0" name=""/>
        <dsp:cNvSpPr/>
      </dsp:nvSpPr>
      <dsp:spPr>
        <a:xfrm>
          <a:off x="1813940" y="2676072"/>
          <a:ext cx="8097012" cy="783240"/>
        </a:xfrm>
        <a:prstGeom prst="roundRect">
          <a:avLst>
            <a:gd name="adj" fmla="val 10000"/>
          </a:avLst>
        </a:prstGeom>
        <a:solidFill>
          <a:schemeClr val="accent1"/>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Results &amp; Discussion </a:t>
          </a:r>
        </a:p>
      </dsp:txBody>
      <dsp:txXfrm>
        <a:off x="1836880" y="2699012"/>
        <a:ext cx="6937378" cy="737360"/>
      </dsp:txXfrm>
    </dsp:sp>
    <dsp:sp modelId="{9C8BC9F9-19DF-6640-9713-6A5129936BF9}">
      <dsp:nvSpPr>
        <dsp:cNvPr id="0" name=""/>
        <dsp:cNvSpPr/>
      </dsp:nvSpPr>
      <dsp:spPr>
        <a:xfrm>
          <a:off x="2418587" y="3568097"/>
          <a:ext cx="8097012" cy="783240"/>
        </a:xfrm>
        <a:prstGeom prst="roundRect">
          <a:avLst>
            <a:gd name="adj" fmla="val 10000"/>
          </a:avLst>
        </a:prstGeom>
        <a:solidFill>
          <a:schemeClr val="accent1"/>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Conclusion</a:t>
          </a:r>
        </a:p>
      </dsp:txBody>
      <dsp:txXfrm>
        <a:off x="2441527" y="3591037"/>
        <a:ext cx="6937378" cy="737360"/>
      </dsp:txXfrm>
    </dsp:sp>
    <dsp:sp modelId="{90DAA1E5-4AA8-484E-B96D-7D1330F280E9}">
      <dsp:nvSpPr>
        <dsp:cNvPr id="0" name=""/>
        <dsp:cNvSpPr/>
      </dsp:nvSpPr>
      <dsp:spPr>
        <a:xfrm>
          <a:off x="7587905" y="431524"/>
          <a:ext cx="509106" cy="509106"/>
        </a:xfrm>
        <a:prstGeom prst="downArrow">
          <a:avLst>
            <a:gd name="adj1" fmla="val 55000"/>
            <a:gd name="adj2" fmla="val 45000"/>
          </a:avLst>
        </a:prstGeom>
        <a:solidFill>
          <a:schemeClr val="accent1">
            <a:lumMod val="60000"/>
            <a:lumOff val="4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702454" y="431524"/>
        <a:ext cx="280008" cy="383102"/>
      </dsp:txXfrm>
    </dsp:sp>
    <dsp:sp modelId="{B7384EE3-BB33-6248-B72B-DBE0628FBE98}">
      <dsp:nvSpPr>
        <dsp:cNvPr id="0" name=""/>
        <dsp:cNvSpPr/>
      </dsp:nvSpPr>
      <dsp:spPr>
        <a:xfrm>
          <a:off x="8168069" y="1359939"/>
          <a:ext cx="509106" cy="509106"/>
        </a:xfrm>
        <a:prstGeom prst="downArrow">
          <a:avLst>
            <a:gd name="adj1" fmla="val 55000"/>
            <a:gd name="adj2" fmla="val 45000"/>
          </a:avLst>
        </a:prstGeom>
        <a:solidFill>
          <a:schemeClr val="accent1">
            <a:lumMod val="60000"/>
            <a:lumOff val="4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8282618" y="1359939"/>
        <a:ext cx="280008" cy="383102"/>
      </dsp:txXfrm>
    </dsp:sp>
    <dsp:sp modelId="{32003A29-039B-5246-8ECA-53009FDEAD85}">
      <dsp:nvSpPr>
        <dsp:cNvPr id="0" name=""/>
        <dsp:cNvSpPr/>
      </dsp:nvSpPr>
      <dsp:spPr>
        <a:xfrm>
          <a:off x="8797199" y="2272857"/>
          <a:ext cx="509106" cy="509106"/>
        </a:xfrm>
        <a:prstGeom prst="downArrow">
          <a:avLst>
            <a:gd name="adj1" fmla="val 55000"/>
            <a:gd name="adj2" fmla="val 45000"/>
          </a:avLst>
        </a:prstGeom>
        <a:solidFill>
          <a:schemeClr val="accent1">
            <a:lumMod val="60000"/>
            <a:lumOff val="4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911748" y="2272857"/>
        <a:ext cx="280008" cy="383102"/>
      </dsp:txXfrm>
    </dsp:sp>
    <dsp:sp modelId="{B6817E09-A895-BC40-81FA-E57BB7FA13D9}">
      <dsp:nvSpPr>
        <dsp:cNvPr id="0" name=""/>
        <dsp:cNvSpPr/>
      </dsp:nvSpPr>
      <dsp:spPr>
        <a:xfrm>
          <a:off x="9401846" y="3243922"/>
          <a:ext cx="509106" cy="509106"/>
        </a:xfrm>
        <a:prstGeom prst="downArrow">
          <a:avLst>
            <a:gd name="adj1" fmla="val 55000"/>
            <a:gd name="adj2" fmla="val 45000"/>
          </a:avLst>
        </a:prstGeom>
        <a:solidFill>
          <a:schemeClr val="accent1">
            <a:lumMod val="60000"/>
            <a:lumOff val="4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516395" y="3243922"/>
        <a:ext cx="280008" cy="3831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002D7-9E37-3D43-B956-4F59F693CE07}">
      <dsp:nvSpPr>
        <dsp:cNvPr id="0" name=""/>
        <dsp:cNvSpPr/>
      </dsp:nvSpPr>
      <dsp:spPr>
        <a:xfrm>
          <a:off x="0" y="2759"/>
          <a:ext cx="10515600" cy="7552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AU" sz="2400" b="0" u="sng" kern="1200"/>
            <a:t>Relating</a:t>
          </a:r>
          <a:r>
            <a:rPr lang="en-AU" sz="2400" b="0" kern="1200"/>
            <a:t> statistical relevance of SPID, clustering, density to </a:t>
          </a:r>
          <a:r>
            <a:rPr lang="en-AU" sz="2400" b="0" u="sng" kern="1200"/>
            <a:t>classification strength</a:t>
          </a:r>
          <a:endParaRPr lang="en-US" sz="2400" b="0" kern="1200"/>
        </a:p>
      </dsp:txBody>
      <dsp:txXfrm>
        <a:off x="36869" y="39628"/>
        <a:ext cx="10441862" cy="681535"/>
      </dsp:txXfrm>
    </dsp:sp>
    <dsp:sp modelId="{E151199A-409A-D146-B513-0A1E14AB8F02}">
      <dsp:nvSpPr>
        <dsp:cNvPr id="0" name=""/>
        <dsp:cNvSpPr/>
      </dsp:nvSpPr>
      <dsp:spPr>
        <a:xfrm>
          <a:off x="0" y="759878"/>
          <a:ext cx="10515600" cy="7505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Linking model performance to graph structural characteristics  </a:t>
          </a:r>
        </a:p>
      </dsp:txBody>
      <dsp:txXfrm>
        <a:off x="36640" y="796518"/>
        <a:ext cx="10442320" cy="677290"/>
      </dsp:txXfrm>
    </dsp:sp>
    <dsp:sp modelId="{F772266B-50A2-A149-B1F2-E27CAB5F9AA9}">
      <dsp:nvSpPr>
        <dsp:cNvPr id="0" name=""/>
        <dsp:cNvSpPr/>
      </dsp:nvSpPr>
      <dsp:spPr>
        <a:xfrm>
          <a:off x="0" y="1512293"/>
          <a:ext cx="10515600" cy="7533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AU" sz="2400" b="0" kern="1200"/>
            <a:t>Evaluating ML vs. GNN model performance across </a:t>
          </a:r>
          <a:r>
            <a:rPr lang="en-AU" sz="2400" b="0" u="sng" kern="1200"/>
            <a:t>multiple</a:t>
          </a:r>
          <a:r>
            <a:rPr lang="en-AU" sz="2400" b="0" kern="1200"/>
            <a:t> biochemical datasets</a:t>
          </a:r>
          <a:endParaRPr lang="en-US" sz="2400" b="0" kern="1200"/>
        </a:p>
      </dsp:txBody>
      <dsp:txXfrm>
        <a:off x="36775" y="1549068"/>
        <a:ext cx="10442050" cy="679788"/>
      </dsp:txXfrm>
    </dsp:sp>
    <dsp:sp modelId="{F15F59CE-034B-0C45-AA98-42E85403CF02}">
      <dsp:nvSpPr>
        <dsp:cNvPr id="0" name=""/>
        <dsp:cNvSpPr/>
      </dsp:nvSpPr>
      <dsp:spPr>
        <a:xfrm>
          <a:off x="0" y="2267476"/>
          <a:ext cx="10515600" cy="20811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AU" sz="2400" b="0" kern="1200"/>
            <a:t>Comparing </a:t>
          </a:r>
          <a:r>
            <a:rPr lang="en-AU" sz="2400" b="0" u="sng" kern="1200"/>
            <a:t>performance</a:t>
          </a:r>
          <a:r>
            <a:rPr lang="en-AU" sz="2400" b="0" kern="1200"/>
            <a:t> of </a:t>
          </a:r>
          <a:r>
            <a:rPr lang="en-AU" sz="2400" b="0" u="sng" kern="1200"/>
            <a:t>3 input </a:t>
          </a:r>
          <a:r>
            <a:rPr lang="en-AU" sz="2400" b="0" kern="1200"/>
            <a:t>paradigm: </a:t>
          </a:r>
        </a:p>
        <a:p>
          <a:pPr marL="0" lvl="0" indent="0" algn="l" defTabSz="1066800">
            <a:lnSpc>
              <a:spcPct val="90000"/>
            </a:lnSpc>
            <a:spcBef>
              <a:spcPct val="0"/>
            </a:spcBef>
            <a:spcAft>
              <a:spcPct val="35000"/>
            </a:spcAft>
            <a:buNone/>
          </a:pPr>
          <a:r>
            <a:rPr lang="en-AU" sz="2400" b="0" kern="1200"/>
            <a:t>(1) Topology</a:t>
          </a:r>
        </a:p>
        <a:p>
          <a:pPr marL="0" lvl="0" indent="0" algn="l" defTabSz="1066800">
            <a:lnSpc>
              <a:spcPct val="90000"/>
            </a:lnSpc>
            <a:spcBef>
              <a:spcPct val="0"/>
            </a:spcBef>
            <a:spcAft>
              <a:spcPct val="35000"/>
            </a:spcAft>
            <a:buNone/>
          </a:pPr>
          <a:r>
            <a:rPr lang="en-AU" sz="2400" b="0" kern="1200"/>
            <a:t>(2) Fingerprints</a:t>
          </a:r>
        </a:p>
        <a:p>
          <a:pPr marL="0" lvl="0" indent="0" algn="l" defTabSz="1066800">
            <a:lnSpc>
              <a:spcPct val="90000"/>
            </a:lnSpc>
            <a:spcBef>
              <a:spcPct val="0"/>
            </a:spcBef>
            <a:spcAft>
              <a:spcPct val="35000"/>
            </a:spcAft>
            <a:buNone/>
          </a:pPr>
          <a:r>
            <a:rPr lang="en-AU" sz="2400" b="0" kern="1200"/>
            <a:t>(3) GNN learned embeddings</a:t>
          </a:r>
          <a:endParaRPr lang="en-US" sz="2400" b="0" kern="1200"/>
        </a:p>
      </dsp:txBody>
      <dsp:txXfrm>
        <a:off x="101591" y="2369067"/>
        <a:ext cx="10312418" cy="1877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774DC-0D26-C04F-9BB4-646266DBB436}">
      <dsp:nvSpPr>
        <dsp:cNvPr id="0" name=""/>
        <dsp:cNvSpPr/>
      </dsp:nvSpPr>
      <dsp:spPr>
        <a:xfrm>
          <a:off x="3080" y="1424994"/>
          <a:ext cx="3753370" cy="1501348"/>
        </a:xfrm>
        <a:prstGeom prst="chevr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018" tIns="46673" rIns="46673" bIns="46673" numCol="1" spcCol="1270" anchor="ctr" anchorCtr="0">
          <a:noAutofit/>
        </a:bodyPr>
        <a:lstStyle/>
        <a:p>
          <a:pPr marL="0" lvl="0" indent="0" algn="ctr" defTabSz="1555750">
            <a:lnSpc>
              <a:spcPct val="90000"/>
            </a:lnSpc>
            <a:spcBef>
              <a:spcPct val="0"/>
            </a:spcBef>
            <a:spcAft>
              <a:spcPct val="35000"/>
            </a:spcAft>
            <a:buNone/>
          </a:pPr>
          <a:r>
            <a:rPr lang="en-GB" sz="3500" kern="1200"/>
            <a:t>Data Exploration</a:t>
          </a:r>
        </a:p>
      </dsp:txBody>
      <dsp:txXfrm>
        <a:off x="753754" y="1424994"/>
        <a:ext cx="2252022" cy="1501348"/>
      </dsp:txXfrm>
    </dsp:sp>
    <dsp:sp modelId="{B539EFEF-0DE6-7643-A134-939AA71A640B}">
      <dsp:nvSpPr>
        <dsp:cNvPr id="0" name=""/>
        <dsp:cNvSpPr/>
      </dsp:nvSpPr>
      <dsp:spPr>
        <a:xfrm>
          <a:off x="3381114" y="1424994"/>
          <a:ext cx="3753370" cy="1501348"/>
        </a:xfrm>
        <a:prstGeom prst="chevron">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018" tIns="46673" rIns="46673" bIns="46673" numCol="1" spcCol="1270" anchor="ctr" anchorCtr="0">
          <a:noAutofit/>
        </a:bodyPr>
        <a:lstStyle/>
        <a:p>
          <a:pPr marL="0" lvl="0" indent="0" algn="ctr" defTabSz="1555750">
            <a:lnSpc>
              <a:spcPct val="90000"/>
            </a:lnSpc>
            <a:spcBef>
              <a:spcPct val="0"/>
            </a:spcBef>
            <a:spcAft>
              <a:spcPct val="35000"/>
            </a:spcAft>
            <a:buNone/>
          </a:pPr>
          <a:r>
            <a:rPr lang="en-GB" sz="3500" kern="1200"/>
            <a:t>Modelling</a:t>
          </a:r>
        </a:p>
      </dsp:txBody>
      <dsp:txXfrm>
        <a:off x="4131788" y="1424994"/>
        <a:ext cx="2252022" cy="1501348"/>
      </dsp:txXfrm>
    </dsp:sp>
    <dsp:sp modelId="{E27AD9A5-9036-C742-BE15-23636415B080}">
      <dsp:nvSpPr>
        <dsp:cNvPr id="0" name=""/>
        <dsp:cNvSpPr/>
      </dsp:nvSpPr>
      <dsp:spPr>
        <a:xfrm>
          <a:off x="6759148" y="1424994"/>
          <a:ext cx="3753370" cy="1501348"/>
        </a:xfrm>
        <a:prstGeom prst="chevron">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018" tIns="46673" rIns="46673" bIns="46673" numCol="1" spcCol="1270" anchor="ctr" anchorCtr="0">
          <a:noAutofit/>
        </a:bodyPr>
        <a:lstStyle/>
        <a:p>
          <a:pPr marL="0" lvl="0" indent="0" algn="ctr" defTabSz="1555750">
            <a:lnSpc>
              <a:spcPct val="90000"/>
            </a:lnSpc>
            <a:spcBef>
              <a:spcPct val="0"/>
            </a:spcBef>
            <a:spcAft>
              <a:spcPct val="35000"/>
            </a:spcAft>
            <a:buNone/>
          </a:pPr>
          <a:r>
            <a:rPr lang="en-GB" sz="3500" kern="1200"/>
            <a:t>Evaluation </a:t>
          </a:r>
        </a:p>
      </dsp:txBody>
      <dsp:txXfrm>
        <a:off x="7509822" y="1424994"/>
        <a:ext cx="2252022" cy="15013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06080-910D-C54B-B7C5-9152BCC15898}">
      <dsp:nvSpPr>
        <dsp:cNvPr id="0" name=""/>
        <dsp:cNvSpPr/>
      </dsp:nvSpPr>
      <dsp:spPr>
        <a:xfrm>
          <a:off x="1818" y="323289"/>
          <a:ext cx="1442628" cy="5795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Density </a:t>
          </a:r>
        </a:p>
      </dsp:txBody>
      <dsp:txXfrm>
        <a:off x="1818" y="323289"/>
        <a:ext cx="1442628" cy="579599"/>
      </dsp:txXfrm>
    </dsp:sp>
    <dsp:sp modelId="{43C88867-F716-6146-A585-5D37A02D7F61}">
      <dsp:nvSpPr>
        <dsp:cNvPr id="0" name=""/>
        <dsp:cNvSpPr/>
      </dsp:nvSpPr>
      <dsp:spPr>
        <a:xfrm>
          <a:off x="1588709" y="323289"/>
          <a:ext cx="1442628" cy="5795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avg. clustering</a:t>
          </a:r>
        </a:p>
      </dsp:txBody>
      <dsp:txXfrm>
        <a:off x="1588709" y="323289"/>
        <a:ext cx="1442628" cy="579599"/>
      </dsp:txXfrm>
    </dsp:sp>
    <dsp:sp modelId="{21B86E65-AEEE-2C47-9B0B-EAF6F57D4B4A}">
      <dsp:nvSpPr>
        <dsp:cNvPr id="0" name=""/>
        <dsp:cNvSpPr/>
      </dsp:nvSpPr>
      <dsp:spPr>
        <a:xfrm>
          <a:off x="3175601" y="323289"/>
          <a:ext cx="1442628" cy="5795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SPID</a:t>
          </a:r>
        </a:p>
      </dsp:txBody>
      <dsp:txXfrm>
        <a:off x="3175601" y="323289"/>
        <a:ext cx="1442628" cy="579599"/>
      </dsp:txXfrm>
    </dsp:sp>
    <dsp:sp modelId="{F8F3EDF7-7B21-9F44-89DB-9E393C21E4C6}">
      <dsp:nvSpPr>
        <dsp:cNvPr id="0" name=""/>
        <dsp:cNvSpPr/>
      </dsp:nvSpPr>
      <dsp:spPr>
        <a:xfrm>
          <a:off x="4762492" y="323289"/>
          <a:ext cx="1442628" cy="5795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err="1"/>
            <a:t>num</a:t>
          </a:r>
          <a:r>
            <a:rPr lang="en-GB" sz="1600" kern="1200"/>
            <a:t> Edges/ Nodes</a:t>
          </a:r>
        </a:p>
      </dsp:txBody>
      <dsp:txXfrm>
        <a:off x="4762492" y="323289"/>
        <a:ext cx="1442628" cy="579599"/>
      </dsp:txXfrm>
    </dsp:sp>
    <dsp:sp modelId="{E0C35C02-DB0D-C448-ABA8-90FB8655A5C6}">
      <dsp:nvSpPr>
        <dsp:cNvPr id="0" name=""/>
        <dsp:cNvSpPr/>
      </dsp:nvSpPr>
      <dsp:spPr>
        <a:xfrm>
          <a:off x="416292" y="1047657"/>
          <a:ext cx="1442628" cy="5795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Diameter</a:t>
          </a:r>
        </a:p>
      </dsp:txBody>
      <dsp:txXfrm>
        <a:off x="416292" y="1047657"/>
        <a:ext cx="1442628" cy="579599"/>
      </dsp:txXfrm>
    </dsp:sp>
    <dsp:sp modelId="{B24422FC-77D0-EB43-B85E-D2A62939F2C8}">
      <dsp:nvSpPr>
        <dsp:cNvPr id="0" name=""/>
        <dsp:cNvSpPr/>
      </dsp:nvSpPr>
      <dsp:spPr>
        <a:xfrm>
          <a:off x="2003184" y="1047657"/>
          <a:ext cx="1442628" cy="5795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Radius</a:t>
          </a:r>
        </a:p>
      </dsp:txBody>
      <dsp:txXfrm>
        <a:off x="2003184" y="1047657"/>
        <a:ext cx="1442628" cy="579599"/>
      </dsp:txXfrm>
    </dsp:sp>
    <dsp:sp modelId="{68EA7FFC-BD4C-3E4F-A0AC-7737278115F3}">
      <dsp:nvSpPr>
        <dsp:cNvPr id="0" name=""/>
        <dsp:cNvSpPr/>
      </dsp:nvSpPr>
      <dsp:spPr>
        <a:xfrm>
          <a:off x="3590075" y="1047151"/>
          <a:ext cx="2200571" cy="5806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std./mean/min/max Degree</a:t>
          </a:r>
        </a:p>
      </dsp:txBody>
      <dsp:txXfrm>
        <a:off x="3590075" y="1047151"/>
        <a:ext cx="2200571" cy="5806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13227-EA7A-F345-BCD6-789E69DD3525}">
      <dsp:nvSpPr>
        <dsp:cNvPr id="0" name=""/>
        <dsp:cNvSpPr/>
      </dsp:nvSpPr>
      <dsp:spPr>
        <a:xfrm>
          <a:off x="3615936" y="276374"/>
          <a:ext cx="3805809" cy="3805809"/>
        </a:xfrm>
        <a:prstGeom prst="pie">
          <a:avLst>
            <a:gd name="adj1" fmla="val 16200000"/>
            <a:gd name="adj2" fmla="val 1928571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a:t>Density </a:t>
          </a:r>
        </a:p>
      </dsp:txBody>
      <dsp:txXfrm>
        <a:off x="5615345" y="629770"/>
        <a:ext cx="906145" cy="724916"/>
      </dsp:txXfrm>
    </dsp:sp>
    <dsp:sp modelId="{02E7C1E6-9240-1F48-9F50-0D05CC4BF0D4}">
      <dsp:nvSpPr>
        <dsp:cNvPr id="0" name=""/>
        <dsp:cNvSpPr/>
      </dsp:nvSpPr>
      <dsp:spPr>
        <a:xfrm>
          <a:off x="3664868" y="337539"/>
          <a:ext cx="3805809" cy="3805809"/>
        </a:xfrm>
        <a:prstGeom prst="pie">
          <a:avLst>
            <a:gd name="adj1" fmla="val 19285716"/>
            <a:gd name="adj2" fmla="val 77142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a:t>avg. clustering</a:t>
          </a:r>
        </a:p>
      </dsp:txBody>
      <dsp:txXfrm>
        <a:off x="6249647" y="1717144"/>
        <a:ext cx="1042066" cy="634301"/>
      </dsp:txXfrm>
    </dsp:sp>
    <dsp:sp modelId="{7505D68E-A08F-7346-B39A-3EF7D7C3C37B}">
      <dsp:nvSpPr>
        <dsp:cNvPr id="0" name=""/>
        <dsp:cNvSpPr/>
      </dsp:nvSpPr>
      <dsp:spPr>
        <a:xfrm>
          <a:off x="3647198" y="414561"/>
          <a:ext cx="3805809" cy="3805809"/>
        </a:xfrm>
        <a:prstGeom prst="pie">
          <a:avLst>
            <a:gd name="adj1" fmla="val 771428"/>
            <a:gd name="adj2" fmla="val 3857143"/>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a:t>SPID</a:t>
          </a:r>
        </a:p>
      </dsp:txBody>
      <dsp:txXfrm>
        <a:off x="6091071" y="2668597"/>
        <a:ext cx="906145" cy="702262"/>
      </dsp:txXfrm>
    </dsp:sp>
    <dsp:sp modelId="{5298C19B-D560-7A43-BFAB-8C6200A78B07}">
      <dsp:nvSpPr>
        <dsp:cNvPr id="0" name=""/>
        <dsp:cNvSpPr/>
      </dsp:nvSpPr>
      <dsp:spPr>
        <a:xfrm>
          <a:off x="3576519" y="448541"/>
          <a:ext cx="3805809" cy="3805809"/>
        </a:xfrm>
        <a:prstGeom prst="pie">
          <a:avLst>
            <a:gd name="adj1" fmla="val 3857226"/>
            <a:gd name="adj2" fmla="val 69428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err="1"/>
            <a:t>num</a:t>
          </a:r>
          <a:r>
            <a:rPr lang="en-GB" sz="1600" kern="1200"/>
            <a:t> Edges/ Nodes</a:t>
          </a:r>
        </a:p>
      </dsp:txBody>
      <dsp:txXfrm>
        <a:off x="5037678" y="3438820"/>
        <a:ext cx="883491" cy="634301"/>
      </dsp:txXfrm>
    </dsp:sp>
    <dsp:sp modelId="{DD7AFC46-7390-144C-985C-0BF67A1D430C}">
      <dsp:nvSpPr>
        <dsp:cNvPr id="0" name=""/>
        <dsp:cNvSpPr/>
      </dsp:nvSpPr>
      <dsp:spPr>
        <a:xfrm>
          <a:off x="3505840" y="414561"/>
          <a:ext cx="3805809" cy="3805809"/>
        </a:xfrm>
        <a:prstGeom prst="pie">
          <a:avLst>
            <a:gd name="adj1" fmla="val 6942858"/>
            <a:gd name="adj2" fmla="val 1002857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a:t>Diameter</a:t>
          </a:r>
        </a:p>
      </dsp:txBody>
      <dsp:txXfrm>
        <a:off x="3961631" y="2668597"/>
        <a:ext cx="906145" cy="702262"/>
      </dsp:txXfrm>
    </dsp:sp>
    <dsp:sp modelId="{101F88D8-0FDF-C140-93AD-AFDBE300BA9A}">
      <dsp:nvSpPr>
        <dsp:cNvPr id="0" name=""/>
        <dsp:cNvSpPr/>
      </dsp:nvSpPr>
      <dsp:spPr>
        <a:xfrm>
          <a:off x="3488170" y="337539"/>
          <a:ext cx="3805809" cy="3805809"/>
        </a:xfrm>
        <a:prstGeom prst="pie">
          <a:avLst>
            <a:gd name="adj1" fmla="val 10028574"/>
            <a:gd name="adj2" fmla="val 1311428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a:t>Radius</a:t>
          </a:r>
        </a:p>
      </dsp:txBody>
      <dsp:txXfrm>
        <a:off x="3667133" y="1717144"/>
        <a:ext cx="1042066" cy="634301"/>
      </dsp:txXfrm>
    </dsp:sp>
    <dsp:sp modelId="{FC60149D-D59E-844A-955D-9A9B0CC65DF7}">
      <dsp:nvSpPr>
        <dsp:cNvPr id="0" name=""/>
        <dsp:cNvSpPr/>
      </dsp:nvSpPr>
      <dsp:spPr>
        <a:xfrm>
          <a:off x="3537102" y="276374"/>
          <a:ext cx="3805809" cy="3805809"/>
        </a:xfrm>
        <a:prstGeom prst="pie">
          <a:avLst>
            <a:gd name="adj1" fmla="val 13114284"/>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a:t>std./mean/min/max Degree</a:t>
          </a:r>
        </a:p>
      </dsp:txBody>
      <dsp:txXfrm>
        <a:off x="4437357" y="629770"/>
        <a:ext cx="906145" cy="724916"/>
      </dsp:txXfrm>
    </dsp:sp>
    <dsp:sp modelId="{C1981690-51C0-EB46-8E4E-6D89243D60EC}">
      <dsp:nvSpPr>
        <dsp:cNvPr id="0" name=""/>
        <dsp:cNvSpPr/>
      </dsp:nvSpPr>
      <dsp:spPr>
        <a:xfrm>
          <a:off x="3380149" y="40776"/>
          <a:ext cx="4277004" cy="4277004"/>
        </a:xfrm>
        <a:prstGeom prst="circularArrow">
          <a:avLst>
            <a:gd name="adj1" fmla="val 5085"/>
            <a:gd name="adj2" fmla="val 327528"/>
            <a:gd name="adj3" fmla="val 18957827"/>
            <a:gd name="adj4" fmla="val 1620034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347A859-52B4-A54E-AC9B-CB2C9886CC96}">
      <dsp:nvSpPr>
        <dsp:cNvPr id="0" name=""/>
        <dsp:cNvSpPr/>
      </dsp:nvSpPr>
      <dsp:spPr>
        <a:xfrm>
          <a:off x="3429388" y="102212"/>
          <a:ext cx="4277004" cy="4277004"/>
        </a:xfrm>
        <a:prstGeom prst="circularArrow">
          <a:avLst>
            <a:gd name="adj1" fmla="val 5085"/>
            <a:gd name="adj2" fmla="val 327528"/>
            <a:gd name="adj3" fmla="val 443744"/>
            <a:gd name="adj4" fmla="val 19285776"/>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D85B05-9B14-D14D-903E-1416E8FA7064}">
      <dsp:nvSpPr>
        <dsp:cNvPr id="0" name=""/>
        <dsp:cNvSpPr/>
      </dsp:nvSpPr>
      <dsp:spPr>
        <a:xfrm>
          <a:off x="3411656" y="179055"/>
          <a:ext cx="4277004" cy="4277004"/>
        </a:xfrm>
        <a:prstGeom prst="circularArrow">
          <a:avLst>
            <a:gd name="adj1" fmla="val 5085"/>
            <a:gd name="adj2" fmla="val 327528"/>
            <a:gd name="adj3" fmla="val 3529100"/>
            <a:gd name="adj4" fmla="val 77076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6253D1-6A93-D643-B42B-A13CF7AC6F9E}">
      <dsp:nvSpPr>
        <dsp:cNvPr id="0" name=""/>
        <dsp:cNvSpPr/>
      </dsp:nvSpPr>
      <dsp:spPr>
        <a:xfrm>
          <a:off x="3340921" y="212844"/>
          <a:ext cx="4277004" cy="4277004"/>
        </a:xfrm>
        <a:prstGeom prst="circularArrow">
          <a:avLst>
            <a:gd name="adj1" fmla="val 5085"/>
            <a:gd name="adj2" fmla="val 327528"/>
            <a:gd name="adj3" fmla="val 6615046"/>
            <a:gd name="adj4" fmla="val 3857426"/>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D6A206-71D6-E049-8C6C-65534723503B}">
      <dsp:nvSpPr>
        <dsp:cNvPr id="0" name=""/>
        <dsp:cNvSpPr/>
      </dsp:nvSpPr>
      <dsp:spPr>
        <a:xfrm>
          <a:off x="3270187" y="179055"/>
          <a:ext cx="4277004" cy="4277004"/>
        </a:xfrm>
        <a:prstGeom prst="circularArrow">
          <a:avLst>
            <a:gd name="adj1" fmla="val 5085"/>
            <a:gd name="adj2" fmla="val 327528"/>
            <a:gd name="adj3" fmla="val 9701707"/>
            <a:gd name="adj4" fmla="val 694337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1C7B57-8F9C-F248-B6DC-C0CFB1FACA60}">
      <dsp:nvSpPr>
        <dsp:cNvPr id="0" name=""/>
        <dsp:cNvSpPr/>
      </dsp:nvSpPr>
      <dsp:spPr>
        <a:xfrm>
          <a:off x="3252454" y="102212"/>
          <a:ext cx="4277004" cy="4277004"/>
        </a:xfrm>
        <a:prstGeom prst="circularArrow">
          <a:avLst>
            <a:gd name="adj1" fmla="val 5085"/>
            <a:gd name="adj2" fmla="val 327528"/>
            <a:gd name="adj3" fmla="val 12786695"/>
            <a:gd name="adj4" fmla="val 10028727"/>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477518-6E10-9341-AB83-9BFF1939CB0E}">
      <dsp:nvSpPr>
        <dsp:cNvPr id="0" name=""/>
        <dsp:cNvSpPr/>
      </dsp:nvSpPr>
      <dsp:spPr>
        <a:xfrm>
          <a:off x="3301694" y="40776"/>
          <a:ext cx="4277004" cy="4277004"/>
        </a:xfrm>
        <a:prstGeom prst="circularArrow">
          <a:avLst>
            <a:gd name="adj1" fmla="val 5085"/>
            <a:gd name="adj2" fmla="val 327528"/>
            <a:gd name="adj3" fmla="val 15872129"/>
            <a:gd name="adj4" fmla="val 1311464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97DB8C-3892-19EB-D103-719144E9BD4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FB67CBF8-85EB-1BB4-17F9-EB378FC9EE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89BAE3-F908-064B-A4F3-4B9E68223B33}" type="datetimeFigureOut">
              <a:rPr lang="en-AU" smtClean="0"/>
              <a:t>20/10/2025</a:t>
            </a:fld>
            <a:endParaRPr lang="en-AU"/>
          </a:p>
        </p:txBody>
      </p:sp>
      <p:sp>
        <p:nvSpPr>
          <p:cNvPr id="4" name="Footer Placeholder 3">
            <a:extLst>
              <a:ext uri="{FF2B5EF4-FFF2-40B4-BE49-F238E27FC236}">
                <a16:creationId xmlns:a16="http://schemas.microsoft.com/office/drawing/2014/main" id="{BBA7BBBD-5778-0B74-F66E-A709CF75C0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C9A02735-F5B2-3892-9406-12744104AE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062EC9-EFA8-5641-BBD3-9E48BFD35223}" type="slidenum">
              <a:rPr lang="en-AU" smtClean="0"/>
              <a:t>‹#›</a:t>
            </a:fld>
            <a:endParaRPr lang="en-AU"/>
          </a:p>
        </p:txBody>
      </p:sp>
    </p:spTree>
    <p:extLst>
      <p:ext uri="{BB962C8B-B14F-4D97-AF65-F5344CB8AC3E}">
        <p14:creationId xmlns:p14="http://schemas.microsoft.com/office/powerpoint/2010/main" val="57422919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CA34A2-3D7F-C44A-AD45-A9364D53BAD4}" type="datetimeFigureOut">
              <a:rPr lang="en-AU" smtClean="0"/>
              <a:t>20/10/2025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E5516-4711-2E41-A19C-250F548ED171}" type="slidenum">
              <a:rPr lang="en-AU" smtClean="0"/>
              <a:t>‹#›</a:t>
            </a:fld>
            <a:endParaRPr lang="en-AU"/>
          </a:p>
        </p:txBody>
      </p:sp>
    </p:spTree>
    <p:extLst>
      <p:ext uri="{BB962C8B-B14F-4D97-AF65-F5344CB8AC3E}">
        <p14:creationId xmlns:p14="http://schemas.microsoft.com/office/powerpoint/2010/main" val="2291131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Kevin </a:t>
            </a:r>
          </a:p>
        </p:txBody>
      </p:sp>
      <p:sp>
        <p:nvSpPr>
          <p:cNvPr id="4" name="Slide Number Placeholder 3"/>
          <p:cNvSpPr>
            <a:spLocks noGrp="1"/>
          </p:cNvSpPr>
          <p:nvPr>
            <p:ph type="sldNum" sz="quarter" idx="5"/>
          </p:nvPr>
        </p:nvSpPr>
        <p:spPr/>
        <p:txBody>
          <a:bodyPr/>
          <a:lstStyle/>
          <a:p>
            <a:fld id="{08AE5516-4711-2E41-A19C-250F548ED171}" type="slidenum">
              <a:rPr lang="en-AU" smtClean="0"/>
              <a:t>2</a:t>
            </a:fld>
            <a:endParaRPr lang="en-AU"/>
          </a:p>
        </p:txBody>
      </p:sp>
    </p:spTree>
    <p:extLst>
      <p:ext uri="{BB962C8B-B14F-4D97-AF65-F5344CB8AC3E}">
        <p14:creationId xmlns:p14="http://schemas.microsoft.com/office/powerpoint/2010/main" val="429832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AU" b="1"/>
              <a:t>Dataset Size Impact</a:t>
            </a:r>
            <a:r>
              <a:rPr lang="en-AU"/>
              <a:t>:</a:t>
            </a:r>
          </a:p>
          <a:p>
            <a:pPr>
              <a:buFont typeface="+mj-lt"/>
              <a:buAutoNum type="arabicPeriod"/>
            </a:pPr>
            <a:r>
              <a:rPr lang="en-AU"/>
              <a:t>Performance (ROC AUC) generally increases with dataset size, as seen by comparing the small (PTC), medium (DHFR, AIDS), and large (Mutagenicity) datasets.</a:t>
            </a:r>
          </a:p>
          <a:p>
            <a:pPr>
              <a:buFont typeface="+mj-lt"/>
              <a:buAutoNum type="arabicPeriod"/>
            </a:pPr>
            <a:r>
              <a:rPr lang="en-AU" b="1"/>
              <a:t>Structural Difference Matters</a:t>
            </a:r>
            <a:r>
              <a:rPr lang="en-AU"/>
              <a:t>:</a:t>
            </a:r>
          </a:p>
          <a:p>
            <a:pPr>
              <a:buFont typeface="+mj-lt"/>
              <a:buAutoNum type="arabicPeriod"/>
            </a:pPr>
            <a:r>
              <a:rPr lang="en-AU"/>
              <a:t>Increased structural differences between classes correlate positively with higher model performance. Datasets placed further right on the axis (indicating higher structural difference) consistently show better ROC AUC scores.</a:t>
            </a:r>
          </a:p>
          <a:p>
            <a:pPr>
              <a:buFont typeface="+mj-lt"/>
              <a:buAutoNum type="arabicPeriod"/>
            </a:pPr>
            <a:r>
              <a:rPr lang="en-AU" b="1"/>
              <a:t>Fingerprint Features Excel</a:t>
            </a:r>
            <a:r>
              <a:rPr lang="en-AU"/>
              <a:t>:</a:t>
            </a:r>
          </a:p>
          <a:p>
            <a:pPr>
              <a:buFont typeface="+mj-lt"/>
              <a:buAutoNum type="arabicPeriod"/>
            </a:pPr>
            <a:r>
              <a:rPr lang="en-AU"/>
              <a:t>Machine learning models trained with fingerprint features (orange) outperform models based solely on graph metrics (blue), indicating that fingerprints capture chemical properties more effectively.</a:t>
            </a:r>
          </a:p>
          <a:p>
            <a:pPr>
              <a:buFont typeface="+mj-lt"/>
              <a:buAutoNum type="arabicPeriod"/>
            </a:pPr>
            <a:r>
              <a:rPr lang="en-AU" b="1"/>
              <a:t>Graph Neural Networks (GCNs) Struggle</a:t>
            </a:r>
            <a:r>
              <a:rPr lang="en-AU"/>
              <a:t>:</a:t>
            </a:r>
          </a:p>
          <a:p>
            <a:pPr>
              <a:buFont typeface="+mj-lt"/>
              <a:buAutoNum type="arabicPeriod"/>
            </a:pPr>
            <a:r>
              <a:rPr lang="en-AU"/>
              <a:t>GCN models (purple) underperform across all datasets compared to traditional ML methods (Fingerprint, Combined). This highlights limitations in GCN generalization or the effectiveness of graph embeddings on these biochemical datasets.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a:p>
          <a:p>
            <a:pPr algn="ctr"/>
            <a:endParaRPr lang="en-AU"/>
          </a:p>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fld id="{08AE5516-4711-2E41-A19C-250F548ED171}" type="slidenum">
              <a:rPr lang="en-AU" smtClean="0"/>
              <a:t>28</a:t>
            </a:fld>
            <a:endParaRPr lang="en-AU"/>
          </a:p>
        </p:txBody>
      </p:sp>
    </p:spTree>
    <p:extLst>
      <p:ext uri="{BB962C8B-B14F-4D97-AF65-F5344CB8AC3E}">
        <p14:creationId xmlns:p14="http://schemas.microsoft.com/office/powerpoint/2010/main" val="2018768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t>Mutagenicity: 71.5% , </a:t>
            </a:r>
            <a:r>
              <a:rPr lang="en-AU" sz="1800">
                <a:effectLst/>
                <a:latin typeface="CMBX9"/>
              </a:rPr>
              <a:t>87.4 (https://</a:t>
            </a:r>
            <a:r>
              <a:rPr lang="en-AU" sz="1800" err="1">
                <a:effectLst/>
                <a:latin typeface="CMBX9"/>
              </a:rPr>
              <a:t>icml.cc</a:t>
            </a:r>
            <a:r>
              <a:rPr lang="en-AU" sz="1800">
                <a:effectLst/>
                <a:latin typeface="CMBX9"/>
              </a:rPr>
              <a:t>/2012/papers/542.pdf; geometric random walk), random forest: </a:t>
            </a:r>
            <a:r>
              <a:rPr lang="en-AU" b="1" i="0" u="none" strike="noStrike">
                <a:solidFill>
                  <a:srgbClr val="000000"/>
                </a:solidFill>
                <a:effectLst/>
                <a:latin typeface="rival-sans"/>
              </a:rPr>
              <a:t>93.10, SVM: 89.66</a:t>
            </a:r>
            <a:endParaRPr lang="en-AU"/>
          </a:p>
          <a:p>
            <a:endParaRPr lang="en-AU"/>
          </a:p>
          <a:p>
            <a:r>
              <a:rPr lang="en-AU"/>
              <a:t>AIDS: 97.3%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DHFR: 89/87 (active vs. inactive respectively) -&gt; 88% ; </a:t>
            </a:r>
            <a:r>
              <a:rPr lang="en-AU" sz="1800">
                <a:effectLst/>
                <a:latin typeface="CMBX9"/>
              </a:rPr>
              <a:t>80.8 (https://</a:t>
            </a:r>
            <a:r>
              <a:rPr lang="en-AU" sz="1800" err="1">
                <a:effectLst/>
                <a:latin typeface="CMBX9"/>
              </a:rPr>
              <a:t>icml.cc</a:t>
            </a:r>
            <a:r>
              <a:rPr lang="en-AU" sz="1800">
                <a:effectLst/>
                <a:latin typeface="CMBX9"/>
              </a:rPr>
              <a:t>/2012/papers/542.pdf, SVM with </a:t>
            </a:r>
            <a:r>
              <a:rPr lang="en-AU" sz="1800">
                <a:effectLst/>
                <a:latin typeface="CMR10"/>
              </a:rPr>
              <a:t>pharmacophore kernel </a:t>
            </a:r>
            <a:r>
              <a:rPr lang="en-AU" sz="1800">
                <a:effectLst/>
                <a:latin typeface="CMBX9"/>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a:effectLst/>
                <a:latin typeface="CMBX9"/>
              </a:rPr>
              <a:t>PTC_MR: 59.3 (Shortest Path) https://</a:t>
            </a:r>
            <a:r>
              <a:rPr lang="en-AU" sz="1800" err="1">
                <a:effectLst/>
                <a:latin typeface="CMBX9"/>
              </a:rPr>
              <a:t>www.sciencedirect.com</a:t>
            </a:r>
            <a:r>
              <a:rPr lang="en-AU" sz="1800">
                <a:effectLst/>
                <a:latin typeface="CMBX9"/>
              </a:rPr>
              <a:t>/science/article/</a:t>
            </a:r>
            <a:r>
              <a:rPr lang="en-AU" sz="1800" err="1">
                <a:effectLst/>
                <a:latin typeface="CMBX9"/>
              </a:rPr>
              <a:t>pii</a:t>
            </a:r>
            <a:r>
              <a:rPr lang="en-AU" sz="1800">
                <a:effectLst/>
                <a:latin typeface="CMBX9"/>
              </a:rPr>
              <a:t>/S016786552400254X, SVM: </a:t>
            </a:r>
            <a:r>
              <a:rPr lang="en-AU" b="1" i="0" u="none" strike="noStrike">
                <a:solidFill>
                  <a:srgbClr val="000000"/>
                </a:solidFill>
                <a:effectLst/>
                <a:latin typeface="rival-sans"/>
              </a:rPr>
              <a:t>68.61</a:t>
            </a:r>
            <a:endParaRPr lang="en-AU"/>
          </a:p>
          <a:p>
            <a:endParaRPr lang="en-AU"/>
          </a:p>
          <a:p>
            <a:endParaRPr lang="en-AU"/>
          </a:p>
        </p:txBody>
      </p:sp>
      <p:sp>
        <p:nvSpPr>
          <p:cNvPr id="4" name="Slide Number Placeholder 3"/>
          <p:cNvSpPr>
            <a:spLocks noGrp="1"/>
          </p:cNvSpPr>
          <p:nvPr>
            <p:ph type="sldNum" sz="quarter" idx="5"/>
          </p:nvPr>
        </p:nvSpPr>
        <p:spPr/>
        <p:txBody>
          <a:bodyPr/>
          <a:lstStyle/>
          <a:p>
            <a:fld id="{08AE5516-4711-2E41-A19C-250F548ED171}" type="slidenum">
              <a:rPr lang="en-AU" smtClean="0"/>
              <a:t>29</a:t>
            </a:fld>
            <a:endParaRPr lang="en-AU"/>
          </a:p>
        </p:txBody>
      </p:sp>
    </p:spTree>
    <p:extLst>
      <p:ext uri="{BB962C8B-B14F-4D97-AF65-F5344CB8AC3E}">
        <p14:creationId xmlns:p14="http://schemas.microsoft.com/office/powerpoint/2010/main" val="537321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t>On average std. deviation decreases when adding both characteristics together, but not always</a:t>
            </a:r>
          </a:p>
          <a:p>
            <a:endParaRPr lang="en-AU"/>
          </a:p>
        </p:txBody>
      </p:sp>
      <p:sp>
        <p:nvSpPr>
          <p:cNvPr id="4" name="Slide Number Placeholder 3"/>
          <p:cNvSpPr>
            <a:spLocks noGrp="1"/>
          </p:cNvSpPr>
          <p:nvPr>
            <p:ph type="sldNum" sz="quarter" idx="5"/>
          </p:nvPr>
        </p:nvSpPr>
        <p:spPr/>
        <p:txBody>
          <a:bodyPr/>
          <a:lstStyle/>
          <a:p>
            <a:fld id="{08AE5516-4711-2E41-A19C-250F548ED171}" type="slidenum">
              <a:rPr lang="en-AU" smtClean="0"/>
              <a:t>32</a:t>
            </a:fld>
            <a:endParaRPr lang="en-AU"/>
          </a:p>
        </p:txBody>
      </p:sp>
    </p:spTree>
    <p:extLst>
      <p:ext uri="{BB962C8B-B14F-4D97-AF65-F5344CB8AC3E}">
        <p14:creationId xmlns:p14="http://schemas.microsoft.com/office/powerpoint/2010/main" val="3578511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t>Simplistic feature combination: </a:t>
            </a:r>
            <a:r>
              <a:rPr lang="sv-SE" sz="1200">
                <a:ea typeface="Calibri"/>
                <a:cs typeface="Calibri"/>
              </a:rPr>
              <a:t>	No </a:t>
            </a:r>
            <a:r>
              <a:rPr lang="sv-SE" sz="1200" err="1">
                <a:ea typeface="Calibri"/>
                <a:cs typeface="Calibri"/>
              </a:rPr>
              <a:t>dimensionality</a:t>
            </a:r>
            <a:r>
              <a:rPr lang="sv-SE" sz="1200">
                <a:ea typeface="Calibri"/>
                <a:cs typeface="Calibri"/>
              </a:rPr>
              <a:t> </a:t>
            </a:r>
            <a:r>
              <a:rPr lang="sv-SE" sz="1200" err="1">
                <a:ea typeface="Calibri"/>
                <a:cs typeface="Calibri"/>
              </a:rPr>
              <a:t>reduction</a:t>
            </a:r>
            <a:r>
              <a:rPr lang="sv-SE" sz="1200">
                <a:ea typeface="Calibri"/>
                <a:cs typeface="Calibri"/>
              </a:rPr>
              <a:t> or feature </a:t>
            </a:r>
            <a:r>
              <a:rPr lang="sv-SE" sz="1200" err="1">
                <a:ea typeface="Calibri"/>
                <a:cs typeface="Calibri"/>
              </a:rPr>
              <a:t>selection</a:t>
            </a:r>
            <a:r>
              <a:rPr lang="sv-SE" sz="1200">
                <a:ea typeface="Calibri"/>
                <a:cs typeface="Calibri"/>
              </a:rPr>
              <a:t> </a:t>
            </a:r>
          </a:p>
          <a:p>
            <a:endParaRPr lang="en-AU"/>
          </a:p>
        </p:txBody>
      </p:sp>
      <p:sp>
        <p:nvSpPr>
          <p:cNvPr id="4" name="Slide Number Placeholder 3"/>
          <p:cNvSpPr>
            <a:spLocks noGrp="1"/>
          </p:cNvSpPr>
          <p:nvPr>
            <p:ph type="sldNum" sz="quarter" idx="5"/>
          </p:nvPr>
        </p:nvSpPr>
        <p:spPr/>
        <p:txBody>
          <a:bodyPr/>
          <a:lstStyle/>
          <a:p>
            <a:fld id="{08AE5516-4711-2E41-A19C-250F548ED171}" type="slidenum">
              <a:rPr lang="en-AU" smtClean="0"/>
              <a:t>33</a:t>
            </a:fld>
            <a:endParaRPr lang="en-AU"/>
          </a:p>
        </p:txBody>
      </p:sp>
    </p:spTree>
    <p:extLst>
      <p:ext uri="{BB962C8B-B14F-4D97-AF65-F5344CB8AC3E}">
        <p14:creationId xmlns:p14="http://schemas.microsoft.com/office/powerpoint/2010/main" val="2321396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E3416-E2C0-04DE-5FAC-29DADB7E77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58A93B-22CB-C383-13C0-BC39B606D7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4BA3E0-32C6-C352-CE87-5A02A144B574}"/>
              </a:ext>
            </a:extLst>
          </p:cNvPr>
          <p:cNvSpPr>
            <a:spLocks noGrp="1"/>
          </p:cNvSpPr>
          <p:nvPr>
            <p:ph type="body" idx="1"/>
          </p:nvPr>
        </p:nvSpPr>
        <p:spPr/>
        <p:txBody>
          <a:bodyPr/>
          <a:lstStyle/>
          <a:p>
            <a:r>
              <a:rPr lang="en-AU"/>
              <a:t>KC</a:t>
            </a:r>
          </a:p>
          <a:p>
            <a:r>
              <a:rPr lang="en-AU" b="1" err="1"/>
              <a:t>Todo</a:t>
            </a:r>
            <a:r>
              <a:rPr lang="en-AU" b="1"/>
              <a:t>: </a:t>
            </a:r>
            <a:r>
              <a:rPr lang="en-AU" b="0"/>
              <a:t>reference this in the report -&gt; e.g. baseline reference </a:t>
            </a:r>
          </a:p>
          <a:p>
            <a:r>
              <a:rPr lang="en-AU" b="0"/>
              <a:t>-&gt; we are using pretty standard GNN and want to see how close we come to the state-of-the-art </a:t>
            </a:r>
          </a:p>
          <a:p>
            <a:r>
              <a:rPr lang="en-AU" b="1" err="1"/>
              <a:t>Todo</a:t>
            </a:r>
            <a:r>
              <a:rPr lang="en-AU" b="1"/>
              <a:t>: </a:t>
            </a:r>
            <a:r>
              <a:rPr lang="en-AU" b="0"/>
              <a:t>include related work on ML model </a:t>
            </a:r>
          </a:p>
          <a:p>
            <a:r>
              <a:rPr lang="en-AU" b="0"/>
              <a:t>-&gt; I would not have the screenshots like this but actual numbers e.g. what is their accuracy on the datasets such that we can compare later on </a:t>
            </a:r>
          </a:p>
          <a:p>
            <a:endParaRPr lang="en-AU" b="1"/>
          </a:p>
        </p:txBody>
      </p:sp>
      <p:sp>
        <p:nvSpPr>
          <p:cNvPr id="4" name="Slide Number Placeholder 3">
            <a:extLst>
              <a:ext uri="{FF2B5EF4-FFF2-40B4-BE49-F238E27FC236}">
                <a16:creationId xmlns:a16="http://schemas.microsoft.com/office/drawing/2014/main" id="{1B819B0F-9F81-FEE3-69EF-5B10D601ECC3}"/>
              </a:ext>
            </a:extLst>
          </p:cNvPr>
          <p:cNvSpPr>
            <a:spLocks noGrp="1"/>
          </p:cNvSpPr>
          <p:nvPr>
            <p:ph type="sldNum" sz="quarter" idx="5"/>
          </p:nvPr>
        </p:nvSpPr>
        <p:spPr/>
        <p:txBody>
          <a:bodyPr/>
          <a:lstStyle/>
          <a:p>
            <a:fld id="{08AE5516-4711-2E41-A19C-250F548ED171}" type="slidenum">
              <a:rPr lang="en-AU" smtClean="0"/>
              <a:t>36</a:t>
            </a:fld>
            <a:endParaRPr lang="en-AU"/>
          </a:p>
        </p:txBody>
      </p:sp>
    </p:spTree>
    <p:extLst>
      <p:ext uri="{BB962C8B-B14F-4D97-AF65-F5344CB8AC3E}">
        <p14:creationId xmlns:p14="http://schemas.microsoft.com/office/powerpoint/2010/main" val="650983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err="1"/>
              <a:t>ChatGPT</a:t>
            </a:r>
            <a:r>
              <a:rPr lang="en-AU"/>
              <a:t> </a:t>
            </a:r>
          </a:p>
          <a:p>
            <a:endParaRPr lang="en-AU"/>
          </a:p>
          <a:p>
            <a:r>
              <a:rPr lang="en-AU"/>
              <a:t>What do we see here?</a:t>
            </a:r>
          </a:p>
          <a:p>
            <a:r>
              <a:rPr lang="en-AU"/>
              <a:t>-&gt; why is the GCN so bad here? Hypothesis </a:t>
            </a:r>
          </a:p>
          <a:p>
            <a:endParaRPr lang="en-AU"/>
          </a:p>
        </p:txBody>
      </p:sp>
      <p:sp>
        <p:nvSpPr>
          <p:cNvPr id="4" name="Slide Number Placeholder 3"/>
          <p:cNvSpPr>
            <a:spLocks noGrp="1"/>
          </p:cNvSpPr>
          <p:nvPr>
            <p:ph type="sldNum" sz="quarter" idx="5"/>
          </p:nvPr>
        </p:nvSpPr>
        <p:spPr/>
        <p:txBody>
          <a:bodyPr/>
          <a:lstStyle/>
          <a:p>
            <a:fld id="{08AE5516-4711-2E41-A19C-250F548ED171}" type="slidenum">
              <a:rPr lang="en-AU" smtClean="0"/>
              <a:t>39</a:t>
            </a:fld>
            <a:endParaRPr lang="en-AU"/>
          </a:p>
        </p:txBody>
      </p:sp>
    </p:spTree>
    <p:extLst>
      <p:ext uri="{BB962C8B-B14F-4D97-AF65-F5344CB8AC3E}">
        <p14:creationId xmlns:p14="http://schemas.microsoft.com/office/powerpoint/2010/main" val="1524769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KC</a:t>
            </a:r>
          </a:p>
          <a:p>
            <a:r>
              <a:rPr lang="en-AU" b="1" err="1"/>
              <a:t>Todo</a:t>
            </a:r>
            <a:r>
              <a:rPr lang="en-AU" b="1"/>
              <a:t>: </a:t>
            </a:r>
            <a:r>
              <a:rPr lang="en-AU" b="0"/>
              <a:t>reference this in the report -&gt; e.g. baseline reference </a:t>
            </a:r>
          </a:p>
          <a:p>
            <a:r>
              <a:rPr lang="en-AU" b="0"/>
              <a:t>-&gt; we are using pretty standard GNN and want to see how close we come to the state-of-the-art </a:t>
            </a:r>
          </a:p>
          <a:p>
            <a:r>
              <a:rPr lang="en-AU" b="1" err="1"/>
              <a:t>Todo</a:t>
            </a:r>
            <a:r>
              <a:rPr lang="en-AU" b="1"/>
              <a:t>: </a:t>
            </a:r>
            <a:r>
              <a:rPr lang="en-AU" b="0"/>
              <a:t>include related work on ML model </a:t>
            </a:r>
          </a:p>
          <a:p>
            <a:r>
              <a:rPr lang="en-AU" b="0"/>
              <a:t>-&gt; I would not have the screenshots like this but actual numbers e.g. what is their accuracy on the datasets such that we can compare later on </a:t>
            </a:r>
          </a:p>
          <a:p>
            <a:endParaRPr lang="en-AU" b="1"/>
          </a:p>
        </p:txBody>
      </p:sp>
      <p:sp>
        <p:nvSpPr>
          <p:cNvPr id="4" name="Slide Number Placeholder 3"/>
          <p:cNvSpPr>
            <a:spLocks noGrp="1"/>
          </p:cNvSpPr>
          <p:nvPr>
            <p:ph type="sldNum" sz="quarter" idx="5"/>
          </p:nvPr>
        </p:nvSpPr>
        <p:spPr/>
        <p:txBody>
          <a:bodyPr/>
          <a:lstStyle/>
          <a:p>
            <a:fld id="{08AE5516-4711-2E41-A19C-250F548ED171}" type="slidenum">
              <a:rPr lang="en-AU" smtClean="0"/>
              <a:t>41</a:t>
            </a:fld>
            <a:endParaRPr lang="en-AU"/>
          </a:p>
        </p:txBody>
      </p:sp>
    </p:spTree>
    <p:extLst>
      <p:ext uri="{BB962C8B-B14F-4D97-AF65-F5344CB8AC3E}">
        <p14:creationId xmlns:p14="http://schemas.microsoft.com/office/powerpoint/2010/main" val="2160005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t>Lack of Systematic Comparative Evaluations across Datasets</a:t>
            </a:r>
          </a:p>
          <a:p>
            <a:br>
              <a:rPr lang="en-AU"/>
            </a:br>
            <a:endParaRPr lang="en-AU"/>
          </a:p>
          <a:p>
            <a:r>
              <a:rPr lang="en-AU"/>
              <a:t>Although both paradigms (fingerprint-based vs. GNN) are popular, there is a noted </a:t>
            </a:r>
            <a:r>
              <a:rPr lang="en-AU" b="1"/>
              <a:t>lack of systematic, head-to-head evaluations</a:t>
            </a:r>
            <a:r>
              <a:rPr lang="en-AU"/>
              <a:t> of these methods on diverse biochemical datasets. Yang </a:t>
            </a:r>
            <a:r>
              <a:rPr lang="en-AU" i="1"/>
              <a:t>et al.</a:t>
            </a:r>
            <a:r>
              <a:rPr lang="en-AU"/>
              <a:t> (2019) pointed out that despite many individual successes, </a:t>
            </a:r>
            <a:r>
              <a:rPr lang="en-AU" i="1"/>
              <a:t>“recent literature has yet to clearly determine which of these two methods is superior when generalizing to new chemical space.”</a:t>
            </a:r>
            <a:r>
              <a:rPr lang="en-AU"/>
              <a:t> . They also note that </a:t>
            </a:r>
            <a:r>
              <a:rPr lang="en-AU" i="1"/>
              <a:t>“prior research has rarely examined these new [graph] models in…comparison to existing employed models”</a:t>
            </a:r>
            <a:r>
              <a:rPr lang="en-AU"/>
              <a:t> in industry settings . This indicates that comprehensive benchmarks pitting traditional descriptors against modern GNNs were largely missing until recently. Most studies tend to evaluate a new method in isolation or on a narrow set of tasks, leaving a gap in understanding how these approaches compare </a:t>
            </a:r>
            <a:r>
              <a:rPr lang="en-AU" b="1"/>
              <a:t>across many datasets or endpoints</a:t>
            </a:r>
            <a:r>
              <a:rPr lang="en-AU"/>
              <a:t>.</a:t>
            </a:r>
          </a:p>
          <a:p>
            <a:br>
              <a:rPr lang="en-AU"/>
            </a:br>
            <a:endParaRPr lang="en-AU"/>
          </a:p>
          <a:p>
            <a:r>
              <a:rPr lang="en-AU"/>
              <a:t>Notably, the </a:t>
            </a:r>
            <a:r>
              <a:rPr lang="en-AU" err="1"/>
              <a:t>MoleculeNet</a:t>
            </a:r>
            <a:r>
              <a:rPr lang="en-AU"/>
              <a:t> paper (Wu </a:t>
            </a:r>
            <a:r>
              <a:rPr lang="en-AU" i="1"/>
              <a:t>et al.</a:t>
            </a:r>
            <a:r>
              <a:rPr lang="en-AU"/>
              <a:t>, 2018) introduced a large suite of molecular benchmarks, and many GNN papers report results on those. However, systematic inclusion of classical descriptors in those benchmarks was limited, leading to an incomplete picture. The 2021 study by Jiang </a:t>
            </a:r>
            <a:r>
              <a:rPr lang="en-AU" i="1"/>
              <a:t>et al.</a:t>
            </a:r>
            <a:r>
              <a:rPr lang="en-AU"/>
              <a:t> was one of the first extensive comparisons (11 public datasets) bridging that gap . The authors explicitly state that earlier claims of GNN superiority were </a:t>
            </a:r>
            <a:r>
              <a:rPr lang="en-AU" i="1"/>
              <a:t>“controversial”</a:t>
            </a:r>
            <a:r>
              <a:rPr lang="en-AU"/>
              <a:t> and not uniformly verified, motivating their work . Their findings (that no one method is universally best) underscore the importance of such broad evaluations.</a:t>
            </a:r>
          </a:p>
          <a:p>
            <a:br>
              <a:rPr lang="en-AU"/>
            </a:br>
            <a:endParaRPr lang="en-AU"/>
          </a:p>
          <a:p>
            <a:r>
              <a:rPr lang="en-AU"/>
              <a:t>When it comes to </a:t>
            </a:r>
            <a:r>
              <a:rPr lang="en-AU" b="1"/>
              <a:t>public graph datasets like </a:t>
            </a:r>
            <a:r>
              <a:rPr lang="en-AU" b="1" err="1"/>
              <a:t>TUDataset</a:t>
            </a:r>
            <a:r>
              <a:rPr lang="en-AU"/>
              <a:t>, the issue is similar. </a:t>
            </a:r>
            <a:r>
              <a:rPr lang="en-AU" b="1" err="1"/>
              <a:t>TUDataset</a:t>
            </a:r>
            <a:r>
              <a:rPr lang="en-AU" b="1"/>
              <a:t> (Morris et al., 2020)</a:t>
            </a:r>
            <a:r>
              <a:rPr lang="en-AU"/>
              <a:t> collects dozens of graph classification tasks (including chemical molecule datasets like MUTAG, NCI1, enzymes, etc.) and provides baseline results for graph kernels and GNN algorithms . While this benchmark is invaluable, the focus has been on comparing graph-based techniques (e.g. </a:t>
            </a:r>
            <a:r>
              <a:rPr lang="en-AU" err="1"/>
              <a:t>Weisfeiler</a:t>
            </a:r>
            <a:r>
              <a:rPr lang="en-AU"/>
              <a:t>-Lehman graph kernel vs. GIN neural network) . Traditional chemical fingerprints or </a:t>
            </a:r>
            <a:r>
              <a:rPr lang="en-AU" err="1"/>
              <a:t>physico</a:t>
            </a:r>
            <a:r>
              <a:rPr lang="en-AU"/>
              <a:t>-chemical descriptors are generally </a:t>
            </a:r>
            <a:r>
              <a:rPr lang="en-AU" i="1"/>
              <a:t>not</a:t>
            </a:r>
            <a:r>
              <a:rPr lang="en-AU"/>
              <a:t> included as baseline features in these graph learning benchmarks. This means there is </a:t>
            </a:r>
            <a:r>
              <a:rPr lang="en-AU" b="1"/>
              <a:t>no systematic public record</a:t>
            </a:r>
            <a:r>
              <a:rPr lang="en-AU"/>
              <a:t> of how a simple </a:t>
            </a:r>
            <a:r>
              <a:rPr lang="en-AU" err="1"/>
              <a:t>fingerprint+XGBoost</a:t>
            </a:r>
            <a:r>
              <a:rPr lang="en-AU"/>
              <a:t> model would fare against state-of-the-art GNNs on all these diverse graph datasets – an analysis that remains underexplored in literature. A recent survey confirms that many GNN papers rely on the same benchmark splits and metrics, but </a:t>
            </a:r>
            <a:r>
              <a:rPr lang="en-AU" i="1"/>
              <a:t>“discrepancies in … data split across the literature can entail unfair performance”</a:t>
            </a:r>
            <a:r>
              <a:rPr lang="en-AU"/>
              <a:t> comparisons , suggesting that even when comparisons exist, they may not be on equal footing. Overall, there is a consensus in recent reviews that more thorough and fair comparisons are needed. The lack of broad evaluation spanning multiple data types (toxicity, bioactivity, protein networks, etc.) and dataset sources has been a blind spot. Addressing this would help determine where each paradigm excels and guide practitioners on choosing the appropriate method for new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Moreover, the </a:t>
            </a:r>
            <a:r>
              <a:rPr lang="en-AU" b="1"/>
              <a:t>cheminformatics literature tends to focus on thousands of chemical descriptors</a:t>
            </a:r>
            <a:r>
              <a:rPr lang="en-AU"/>
              <a:t> specifically designed for molecules (e.g., counts of particular functional groups, electronegative atom fractions, etc.), and those often overshadow simple graph metrics.</a:t>
            </a:r>
          </a:p>
          <a:p>
            <a:endParaRPr lang="en-AU"/>
          </a:p>
        </p:txBody>
      </p:sp>
      <p:sp>
        <p:nvSpPr>
          <p:cNvPr id="4" name="Slide Number Placeholder 3"/>
          <p:cNvSpPr>
            <a:spLocks noGrp="1"/>
          </p:cNvSpPr>
          <p:nvPr>
            <p:ph type="sldNum" sz="quarter" idx="5"/>
          </p:nvPr>
        </p:nvSpPr>
        <p:spPr/>
        <p:txBody>
          <a:bodyPr/>
          <a:lstStyle/>
          <a:p>
            <a:fld id="{08AE5516-4711-2E41-A19C-250F548ED171}" type="slidenum">
              <a:rPr lang="en-AU" smtClean="0"/>
              <a:t>42</a:t>
            </a:fld>
            <a:endParaRPr lang="en-AU"/>
          </a:p>
        </p:txBody>
      </p:sp>
    </p:spTree>
    <p:extLst>
      <p:ext uri="{BB962C8B-B14F-4D97-AF65-F5344CB8AC3E}">
        <p14:creationId xmlns:p14="http://schemas.microsoft.com/office/powerpoint/2010/main" val="4287370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Kevin</a:t>
            </a:r>
          </a:p>
        </p:txBody>
      </p:sp>
      <p:sp>
        <p:nvSpPr>
          <p:cNvPr id="4" name="Slide Number Placeholder 3"/>
          <p:cNvSpPr>
            <a:spLocks noGrp="1"/>
          </p:cNvSpPr>
          <p:nvPr>
            <p:ph type="sldNum" sz="quarter" idx="5"/>
          </p:nvPr>
        </p:nvSpPr>
        <p:spPr/>
        <p:txBody>
          <a:bodyPr/>
          <a:lstStyle/>
          <a:p>
            <a:fld id="{08AE5516-4711-2E41-A19C-250F548ED171}" type="slidenum">
              <a:rPr lang="en-AU" smtClean="0"/>
              <a:t>43</a:t>
            </a:fld>
            <a:endParaRPr lang="en-AU"/>
          </a:p>
        </p:txBody>
      </p:sp>
    </p:spTree>
    <p:extLst>
      <p:ext uri="{BB962C8B-B14F-4D97-AF65-F5344CB8AC3E}">
        <p14:creationId xmlns:p14="http://schemas.microsoft.com/office/powerpoint/2010/main" val="2907441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a:solidFill>
                  <a:srgbClr val="CCCCCC"/>
                </a:solidFill>
                <a:effectLst/>
                <a:latin typeface="Menlo" panose="020B0609030804020204" pitchFamily="49" charset="0"/>
              </a:rPr>
              <a:t>Very significant difference. Graphs with label active have higher density on average than graphs with inactive.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a:solidFill>
                  <a:srgbClr val="CCCCCC"/>
                </a:solidFill>
                <a:effectLst/>
                <a:latin typeface="Menlo" panose="020B0609030804020204" pitchFamily="49" charset="0"/>
              </a:rPr>
              <a:t>statistical testing only tells us whether the difference in means is unlikely to have occurred by chance, given the sample size and variance.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a:solidFill>
                  <a:srgbClr val="CCCCCC"/>
                </a:solidFill>
                <a:effectLst/>
                <a:latin typeface="Menlo" panose="020B0609030804020204" pitchFamily="49" charset="0"/>
              </a:rPr>
              <a:t>Overlap in SPID (5th–95th percentile): [4.856, 7.736] Overlap accounts for approx. 73.5% of the total combined range.</a:t>
            </a:r>
          </a:p>
          <a:p>
            <a:r>
              <a:rPr lang="en-AU" b="0">
                <a:solidFill>
                  <a:srgbClr val="CCCCCC"/>
                </a:solidFill>
                <a:effectLst/>
                <a:latin typeface="Menlo" panose="020B0609030804020204" pitchFamily="49" charset="0"/>
              </a:rPr>
              <a:t>The sample size is relatively large (~300 graphs per group)</a:t>
            </a:r>
          </a:p>
          <a:p>
            <a:r>
              <a:rPr lang="en-AU" b="0">
                <a:solidFill>
                  <a:srgbClr val="CCCCCC"/>
                </a:solidFill>
                <a:effectLst/>
                <a:latin typeface="Menlo" panose="020B0609030804020204" pitchFamily="49" charset="0"/>
              </a:rPr>
              <a:t>The within-group variance is relatively low</a:t>
            </a:r>
          </a:p>
          <a:p>
            <a:r>
              <a:rPr lang="en-AU" b="0">
                <a:solidFill>
                  <a:srgbClr val="CCCCCC"/>
                </a:solidFill>
                <a:effectLst/>
                <a:latin typeface="Menlo" panose="020B0609030804020204" pitchFamily="49" charset="0"/>
              </a:rPr>
              <a:t>The t-test is very sensitive to consistent, even small, mean differences when variance is tight</a:t>
            </a:r>
          </a:p>
          <a:p>
            <a:r>
              <a:rPr lang="en-AU" b="0">
                <a:solidFill>
                  <a:srgbClr val="CCCCCC"/>
                </a:solidFill>
                <a:effectLst/>
                <a:latin typeface="Menlo" panose="020B0609030804020204" pitchFamily="49" charset="0"/>
              </a:rPr>
              <a:t>Statistical significance does not always imply practical predictive power.</a:t>
            </a:r>
          </a:p>
          <a:p>
            <a:br>
              <a:rPr lang="en-AU" b="0">
                <a:solidFill>
                  <a:srgbClr val="CCCCCC"/>
                </a:solidFill>
                <a:effectLst/>
                <a:latin typeface="Menlo" panose="020B0609030804020204" pitchFamily="49" charset="0"/>
              </a:rPr>
            </a:br>
            <a:r>
              <a:rPr lang="en-AU" b="0">
                <a:solidFill>
                  <a:srgbClr val="CCCCCC"/>
                </a:solidFill>
                <a:effectLst/>
                <a:latin typeface="Menlo" panose="020B0609030804020204" pitchFamily="49" charset="0"/>
              </a:rPr>
              <a:t>The p-values are tiny, meaning that the difference in averages is not due to chance. Thus on average, the groups are different — but averages don’t tell the full story. Statistical significance tells you about group differences. Classification needs individual-level separation.</a:t>
            </a:r>
          </a:p>
          <a:p>
            <a:endParaRPr lang="en-AU" b="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0">
                <a:solidFill>
                  <a:srgbClr val="CCCCCC"/>
                </a:solidFill>
                <a:effectLst/>
                <a:latin typeface="Menlo" panose="020B0609030804020204" pitchFamily="49" charset="0"/>
              </a:rPr>
              <a:t>Coefficient = 0 for every graph: </a:t>
            </a:r>
            <a:r>
              <a:rPr lang="en-AU"/>
              <a:t> </a:t>
            </a:r>
            <a:r>
              <a:rPr lang="en-AU" b="1"/>
              <a:t>every graph under consideration has no triangles</a:t>
            </a:r>
            <a:r>
              <a:rPr lang="en-AU"/>
              <a:t> — i.e., </a:t>
            </a:r>
            <a:r>
              <a:rPr lang="en-AU" b="1"/>
              <a:t>no closed triplets</a:t>
            </a:r>
            <a:r>
              <a:rPr lang="en-AU"/>
              <a:t> </a:t>
            </a:r>
            <a:endParaRPr lang="en-AU" b="0">
              <a:solidFill>
                <a:srgbClr val="CCCCCC"/>
              </a:solidFill>
              <a:effectLst/>
              <a:latin typeface="Menlo" panose="020B0609030804020204" pitchFamily="49" charset="0"/>
            </a:endParaRPr>
          </a:p>
          <a:p>
            <a:endParaRPr lang="en-AU" b="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a:solidFill>
                <a:srgbClr val="CCCCCC"/>
              </a:solidFill>
              <a:effectLst/>
              <a:latin typeface="Menlo" panose="020B0609030804020204" pitchFamily="49" charset="0"/>
            </a:endParaRPr>
          </a:p>
          <a:p>
            <a:endParaRPr lang="en-AU"/>
          </a:p>
        </p:txBody>
      </p:sp>
      <p:sp>
        <p:nvSpPr>
          <p:cNvPr id="4" name="Slide Number Placeholder 3"/>
          <p:cNvSpPr>
            <a:spLocks noGrp="1"/>
          </p:cNvSpPr>
          <p:nvPr>
            <p:ph type="sldNum" sz="quarter" idx="5"/>
          </p:nvPr>
        </p:nvSpPr>
        <p:spPr/>
        <p:txBody>
          <a:bodyPr/>
          <a:lstStyle/>
          <a:p>
            <a:fld id="{08AE5516-4711-2E41-A19C-250F548ED171}" type="slidenum">
              <a:rPr lang="en-AU" smtClean="0"/>
              <a:t>45</a:t>
            </a:fld>
            <a:endParaRPr lang="en-AU"/>
          </a:p>
        </p:txBody>
      </p:sp>
    </p:spTree>
    <p:extLst>
      <p:ext uri="{BB962C8B-B14F-4D97-AF65-F5344CB8AC3E}">
        <p14:creationId xmlns:p14="http://schemas.microsoft.com/office/powerpoint/2010/main" val="3707471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Kevin</a:t>
            </a:r>
          </a:p>
          <a:p>
            <a:r>
              <a:rPr lang="sv-SE" err="1">
                <a:ea typeface="Calibri"/>
                <a:cs typeface="Calibri"/>
              </a:rPr>
              <a:t>Biological</a:t>
            </a:r>
            <a:r>
              <a:rPr lang="sv-SE">
                <a:ea typeface="Calibri"/>
                <a:cs typeface="Calibri"/>
              </a:rPr>
              <a:t> </a:t>
            </a:r>
            <a:r>
              <a:rPr lang="sv-SE" err="1">
                <a:ea typeface="Calibri"/>
                <a:cs typeface="Calibri"/>
              </a:rPr>
              <a:t>datasets</a:t>
            </a:r>
            <a:endParaRPr lang="sv-SE">
              <a:ea typeface="Calibri"/>
              <a:cs typeface="Calibri"/>
            </a:endParaRPr>
          </a:p>
          <a:p>
            <a:pPr lvl="1">
              <a:buFont typeface="Courier New" panose="020B0604020202020204" pitchFamily="34" charset="0"/>
              <a:buChar char="o"/>
            </a:pPr>
            <a:r>
              <a:rPr lang="sv-SE" err="1">
                <a:ea typeface="Calibri"/>
                <a:cs typeface="Calibri"/>
              </a:rPr>
              <a:t>Undirects</a:t>
            </a:r>
            <a:r>
              <a:rPr lang="sv-SE">
                <a:ea typeface="Calibri"/>
                <a:cs typeface="Calibri"/>
              </a:rPr>
              <a:t> </a:t>
            </a:r>
            <a:r>
              <a:rPr lang="sv-SE" err="1">
                <a:ea typeface="Calibri"/>
                <a:cs typeface="Calibri"/>
              </a:rPr>
              <a:t>edges</a:t>
            </a:r>
            <a:endParaRPr lang="sv-SE">
              <a:ea typeface="Calibri"/>
              <a:cs typeface="Calibri"/>
            </a:endParaRPr>
          </a:p>
          <a:p>
            <a:pPr lvl="1">
              <a:buFont typeface="Courier New" panose="020B0604020202020204" pitchFamily="34" charset="0"/>
              <a:buChar char="o"/>
            </a:pPr>
            <a:r>
              <a:rPr lang="sv-SE">
                <a:ea typeface="Calibri"/>
                <a:cs typeface="Calibri"/>
              </a:rPr>
              <a:t>No </a:t>
            </a:r>
            <a:r>
              <a:rPr lang="sv-SE" err="1">
                <a:ea typeface="Calibri"/>
                <a:cs typeface="Calibri"/>
              </a:rPr>
              <a:t>edge</a:t>
            </a:r>
            <a:r>
              <a:rPr lang="sv-SE">
                <a:ea typeface="Calibri"/>
                <a:cs typeface="Calibri"/>
              </a:rPr>
              <a:t> </a:t>
            </a:r>
            <a:r>
              <a:rPr lang="sv-SE" err="1">
                <a:ea typeface="Calibri"/>
                <a:cs typeface="Calibri"/>
              </a:rPr>
              <a:t>weights</a:t>
            </a:r>
            <a:r>
              <a:rPr lang="sv-SE">
                <a:ea typeface="Calibri"/>
                <a:cs typeface="Calibri"/>
              </a:rPr>
              <a:t> </a:t>
            </a:r>
          </a:p>
          <a:p>
            <a:pPr lvl="1">
              <a:buFont typeface="Courier New" panose="020B0604020202020204" pitchFamily="34" charset="0"/>
              <a:buChar char="o"/>
            </a:pPr>
            <a:r>
              <a:rPr lang="sv-SE" err="1">
                <a:ea typeface="Calibri"/>
                <a:cs typeface="Calibri"/>
              </a:rPr>
              <a:t>Node</a:t>
            </a:r>
            <a:r>
              <a:rPr lang="sv-SE">
                <a:ea typeface="Calibri"/>
                <a:cs typeface="Calibri"/>
              </a:rPr>
              <a:t> </a:t>
            </a:r>
            <a:r>
              <a:rPr lang="sv-SE" err="1">
                <a:ea typeface="Calibri"/>
                <a:cs typeface="Calibri"/>
              </a:rPr>
              <a:t>labels</a:t>
            </a:r>
            <a:r>
              <a:rPr lang="sv-SE">
                <a:ea typeface="Calibri"/>
                <a:cs typeface="Calibri"/>
              </a:rPr>
              <a:t> for atoms</a:t>
            </a:r>
          </a:p>
          <a:p>
            <a:pPr lvl="1">
              <a:buFont typeface="Courier New" panose="020B0604020202020204" pitchFamily="34" charset="0"/>
              <a:buChar char="o"/>
            </a:pPr>
            <a:r>
              <a:rPr lang="sv-SE">
                <a:ea typeface="Calibri"/>
                <a:cs typeface="Calibri"/>
              </a:rPr>
              <a:t>Graph </a:t>
            </a:r>
            <a:r>
              <a:rPr lang="sv-SE" err="1">
                <a:ea typeface="Calibri"/>
                <a:cs typeface="Calibri"/>
              </a:rPr>
              <a:t>labels</a:t>
            </a:r>
          </a:p>
          <a:p>
            <a:pPr lvl="1">
              <a:buFont typeface="Courier New" panose="020B0604020202020204" pitchFamily="34" charset="0"/>
              <a:buChar char="o"/>
            </a:pPr>
            <a:endParaRPr lang="sv-SE">
              <a:ea typeface="Calibri"/>
              <a:cs typeface="Calibri"/>
            </a:endParaRPr>
          </a:p>
          <a:p>
            <a:pPr>
              <a:buFont typeface="Arial" panose="020B0604020202020204" pitchFamily="34" charset="0"/>
              <a:buChar char="•"/>
            </a:pPr>
            <a:r>
              <a:rPr lang="sv-SE">
                <a:ea typeface="Calibri"/>
                <a:cs typeface="Calibri"/>
              </a:rPr>
              <a:t>Graph </a:t>
            </a:r>
            <a:r>
              <a:rPr lang="sv-SE" err="1">
                <a:ea typeface="Calibri"/>
                <a:cs typeface="Calibri"/>
              </a:rPr>
              <a:t>classification</a:t>
            </a:r>
            <a:r>
              <a:rPr lang="sv-SE">
                <a:ea typeface="Calibri"/>
                <a:cs typeface="Calibri"/>
              </a:rPr>
              <a:t> </a:t>
            </a:r>
          </a:p>
          <a:p>
            <a:endParaRPr lang="en-AU">
              <a:ea typeface="Calibri"/>
              <a:cs typeface="Calibri"/>
            </a:endParaRPr>
          </a:p>
          <a:p>
            <a:r>
              <a:rPr lang="sv-SE">
                <a:ea typeface="Calibri"/>
                <a:cs typeface="Calibri"/>
              </a:rPr>
              <a:t>Motivation</a:t>
            </a:r>
          </a:p>
          <a:p>
            <a:pPr lvl="1">
              <a:buFont typeface="Courier New" panose="020B0604020202020204" pitchFamily="34" charset="0"/>
              <a:buChar char="o"/>
            </a:pPr>
            <a:r>
              <a:rPr lang="sv-SE" err="1">
                <a:ea typeface="Calibri"/>
                <a:cs typeface="Calibri"/>
              </a:rPr>
              <a:t>We</a:t>
            </a:r>
            <a:r>
              <a:rPr lang="sv-SE">
                <a:ea typeface="Calibri"/>
                <a:cs typeface="Calibri"/>
              </a:rPr>
              <a:t> </a:t>
            </a:r>
            <a:r>
              <a:rPr lang="sv-SE" err="1">
                <a:ea typeface="Calibri"/>
                <a:cs typeface="Calibri"/>
              </a:rPr>
              <a:t>want</a:t>
            </a:r>
            <a:r>
              <a:rPr lang="sv-SE">
                <a:ea typeface="Calibri"/>
                <a:cs typeface="Calibri"/>
              </a:rPr>
              <a:t> </a:t>
            </a:r>
            <a:r>
              <a:rPr lang="sv-SE" err="1">
                <a:ea typeface="Calibri"/>
                <a:cs typeface="Calibri"/>
              </a:rPr>
              <a:t>bioloigal</a:t>
            </a:r>
            <a:r>
              <a:rPr lang="sv-SE">
                <a:ea typeface="Calibri"/>
                <a:cs typeface="Calibri"/>
              </a:rPr>
              <a:t> data</a:t>
            </a:r>
          </a:p>
          <a:p>
            <a:pPr lvl="1">
              <a:buFont typeface="Courier New" panose="020B0604020202020204" pitchFamily="34" charset="0"/>
              <a:buChar char="o"/>
            </a:pPr>
            <a:r>
              <a:rPr lang="sv-SE" err="1"/>
              <a:t>Used</a:t>
            </a:r>
            <a:r>
              <a:rPr lang="sv-SE"/>
              <a:t> in </a:t>
            </a:r>
            <a:r>
              <a:rPr lang="sv-SE" err="1"/>
              <a:t>previous</a:t>
            </a:r>
            <a:r>
              <a:rPr lang="sv-SE"/>
              <a:t> research</a:t>
            </a:r>
            <a:endParaRPr lang="sv-SE">
              <a:ea typeface="Calibri"/>
              <a:cs typeface="Calibri"/>
            </a:endParaRPr>
          </a:p>
          <a:p>
            <a:pPr lvl="1">
              <a:buFont typeface="Courier New" panose="020B0604020202020204" pitchFamily="34" charset="0"/>
              <a:buChar char="o"/>
            </a:pPr>
            <a:r>
              <a:rPr lang="sv-SE">
                <a:ea typeface="Calibri"/>
                <a:cs typeface="Calibri"/>
              </a:rPr>
              <a:t>It has </a:t>
            </a:r>
            <a:r>
              <a:rPr lang="sv-SE" err="1">
                <a:ea typeface="Calibri"/>
                <a:cs typeface="Calibri"/>
              </a:rPr>
              <a:t>downstream</a:t>
            </a:r>
            <a:r>
              <a:rPr lang="sv-SE">
                <a:ea typeface="Calibri"/>
                <a:cs typeface="Calibri"/>
              </a:rPr>
              <a:t> </a:t>
            </a:r>
            <a:r>
              <a:rPr lang="sv-SE" err="1">
                <a:ea typeface="Calibri"/>
                <a:cs typeface="Calibri"/>
              </a:rPr>
              <a:t>value</a:t>
            </a:r>
            <a:r>
              <a:rPr lang="sv-SE">
                <a:ea typeface="Calibri"/>
                <a:cs typeface="Calibri"/>
              </a:rPr>
              <a:t> for </a:t>
            </a:r>
            <a:r>
              <a:rPr lang="sv-SE" err="1">
                <a:ea typeface="Calibri"/>
                <a:cs typeface="Calibri"/>
              </a:rPr>
              <a:t>drug</a:t>
            </a:r>
            <a:r>
              <a:rPr lang="sv-SE">
                <a:ea typeface="Calibri"/>
                <a:cs typeface="Calibri"/>
              </a:rPr>
              <a:t> </a:t>
            </a:r>
            <a:r>
              <a:rPr lang="sv-SE" err="1">
                <a:ea typeface="Calibri"/>
                <a:cs typeface="Calibri"/>
              </a:rPr>
              <a:t>discovery</a:t>
            </a:r>
            <a:r>
              <a:rPr lang="sv-SE">
                <a:ea typeface="Calibri"/>
                <a:cs typeface="Calibri"/>
              </a:rPr>
              <a:t> </a:t>
            </a:r>
          </a:p>
          <a:p>
            <a:pPr lvl="1">
              <a:buFont typeface="Courier New" panose="020B0604020202020204" pitchFamily="34" charset="0"/>
              <a:buChar char="o"/>
            </a:pPr>
            <a:endParaRPr lang="sv-SE">
              <a:ea typeface="Calibri"/>
              <a:cs typeface="Calibri"/>
            </a:endParaRPr>
          </a:p>
          <a:p>
            <a:pPr lvl="1">
              <a:buFont typeface="Courier New" panose="020B0604020202020204" pitchFamily="34" charset="0"/>
              <a:buChar char="o"/>
            </a:pPr>
            <a:r>
              <a:rPr lang="sv-SE" err="1">
                <a:ea typeface="Calibri"/>
                <a:cs typeface="Calibri"/>
              </a:rPr>
              <a:t>Easy</a:t>
            </a:r>
            <a:r>
              <a:rPr lang="sv-SE">
                <a:ea typeface="Calibri"/>
                <a:cs typeface="Calibri"/>
              </a:rPr>
              <a:t> to </a:t>
            </a:r>
            <a:r>
              <a:rPr lang="sv-SE" err="1">
                <a:ea typeface="Calibri"/>
                <a:cs typeface="Calibri"/>
              </a:rPr>
              <a:t>work</a:t>
            </a:r>
            <a:r>
              <a:rPr lang="sv-SE">
                <a:ea typeface="Calibri"/>
                <a:cs typeface="Calibri"/>
              </a:rPr>
              <a:t> </a:t>
            </a:r>
            <a:r>
              <a:rPr lang="sv-SE" err="1">
                <a:ea typeface="Calibri"/>
                <a:cs typeface="Calibri"/>
              </a:rPr>
              <a:t>with</a:t>
            </a:r>
            <a:r>
              <a:rPr lang="sv-SE">
                <a:ea typeface="Calibri"/>
                <a:cs typeface="Calibri"/>
              </a:rPr>
              <a:t> in </a:t>
            </a:r>
            <a:r>
              <a:rPr lang="sv-SE" err="1">
                <a:ea typeface="Calibri"/>
                <a:cs typeface="Calibri"/>
              </a:rPr>
              <a:t>python</a:t>
            </a:r>
            <a:endParaRPr lang="sv-SE">
              <a:ea typeface="Calibri"/>
              <a:cs typeface="Calibri"/>
            </a:endParaRPr>
          </a:p>
          <a:p>
            <a:endParaRPr lang="en-AU"/>
          </a:p>
        </p:txBody>
      </p:sp>
      <p:sp>
        <p:nvSpPr>
          <p:cNvPr id="4" name="Slide Number Placeholder 3"/>
          <p:cNvSpPr>
            <a:spLocks noGrp="1"/>
          </p:cNvSpPr>
          <p:nvPr>
            <p:ph type="sldNum" sz="quarter" idx="5"/>
          </p:nvPr>
        </p:nvSpPr>
        <p:spPr/>
        <p:txBody>
          <a:bodyPr/>
          <a:lstStyle/>
          <a:p>
            <a:fld id="{08AE5516-4711-2E41-A19C-250F548ED171}" type="slidenum">
              <a:rPr lang="en-AU" smtClean="0"/>
              <a:t>4</a:t>
            </a:fld>
            <a:endParaRPr lang="en-AU"/>
          </a:p>
        </p:txBody>
      </p:sp>
    </p:spTree>
    <p:extLst>
      <p:ext uri="{BB962C8B-B14F-4D97-AF65-F5344CB8AC3E}">
        <p14:creationId xmlns:p14="http://schemas.microsoft.com/office/powerpoint/2010/main" val="1663362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AU"/>
              <a:t>Carlotta : : turning molecules into barcodes for computers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a:t>ECFP4 stands for </a:t>
            </a:r>
            <a:r>
              <a:rPr lang="en-AU" b="1"/>
              <a:t>Extended-Connectivity Fingerprint</a:t>
            </a:r>
            <a:r>
              <a:rPr lang="en-AU"/>
              <a:t> with a </a:t>
            </a:r>
            <a:r>
              <a:rPr lang="en-AU" b="1"/>
              <a:t>radius of 2</a:t>
            </a:r>
            <a:r>
              <a:rPr lang="en-AU"/>
              <a:t> (which means looking up to 2 bonds away, or a </a:t>
            </a:r>
            <a:r>
              <a:rPr lang="en-AU" b="1"/>
              <a:t>diameter of 4</a:t>
            </a:r>
            <a:r>
              <a:rPr lang="en-AU"/>
              <a:t>). It is a way to </a:t>
            </a:r>
            <a:r>
              <a:rPr lang="en-AU" b="1"/>
              <a:t>describe a molecule using numbers</a:t>
            </a:r>
            <a:r>
              <a:rPr lang="en-AU"/>
              <a:t> so that a machine learning model can understand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a:t>First look only at one atom, collect basic information (what kind of atom, how many bonds, part of a ring, what’s it’s charge?) -&gt; construct initial ID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a:t>Then At </a:t>
            </a:r>
            <a:r>
              <a:rPr lang="en-AU" b="1"/>
              <a:t>radius 2</a:t>
            </a:r>
            <a:r>
              <a:rPr lang="en-AU"/>
              <a:t>, we look at the atom, its </a:t>
            </a:r>
            <a:r>
              <a:rPr lang="en-AU" err="1"/>
              <a:t>neighbors</a:t>
            </a:r>
            <a:r>
              <a:rPr lang="en-AU"/>
              <a:t>, and their </a:t>
            </a:r>
            <a:r>
              <a:rPr lang="en-AU" err="1"/>
              <a:t>neighbors</a:t>
            </a:r>
            <a:r>
              <a:rPr lang="en-AU"/>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a:t>Each neighbourhood is encoded into a number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a:t>Process every atom in a molecule -&gt; get many keys </a:t>
            </a:r>
          </a:p>
          <a:p>
            <a:r>
              <a:rPr lang="en-AU"/>
              <a:t>You take each of these keys and map them to a </a:t>
            </a:r>
            <a:r>
              <a:rPr lang="en-AU" b="1"/>
              <a:t>fixed-size vector</a:t>
            </a:r>
            <a:r>
              <a:rPr lang="en-AU"/>
              <a:t>, let’s say with 2048 bits.</a:t>
            </a:r>
          </a:p>
          <a:p>
            <a:r>
              <a:rPr lang="en-AU"/>
              <a:t>Each key “turns on” a bit in this vector. So if your hash value is 290, you turn on bit number 290.</a:t>
            </a:r>
          </a:p>
          <a:p>
            <a:r>
              <a:rPr lang="en-AU"/>
              <a:t>In the end, you get a binary vector like this:0000000000100000010000...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a:t>Each </a:t>
            </a:r>
            <a:r>
              <a:rPr lang="en-AU" b="1"/>
              <a:t>1</a:t>
            </a:r>
            <a:r>
              <a:rPr lang="en-AU"/>
              <a:t> means a certain chemical feature is present in the molecule.</a:t>
            </a:r>
          </a:p>
          <a:p>
            <a:pPr>
              <a:buFont typeface="Arial" panose="020B0604020202020204" pitchFamily="34" charset="0"/>
              <a:buChar char="•"/>
            </a:pPr>
            <a:endParaRPr lang="en-AU"/>
          </a:p>
          <a:p>
            <a:pPr>
              <a:buFont typeface="Arial" panose="020B0604020202020204" pitchFamily="34" charset="0"/>
              <a:buChar char="•"/>
            </a:pPr>
            <a:r>
              <a:rPr lang="en-AU"/>
              <a:t>Left: </a:t>
            </a:r>
            <a:r>
              <a:rPr lang="en-AU" b="1"/>
              <a:t>graph/network</a:t>
            </a:r>
            <a:r>
              <a:rPr lang="en-AU"/>
              <a:t> representation:</a:t>
            </a:r>
          </a:p>
          <a:p>
            <a:pPr>
              <a:buFont typeface="Arial" panose="020B0604020202020204" pitchFamily="34" charset="0"/>
              <a:buChar char="•"/>
            </a:pPr>
            <a:r>
              <a:rPr lang="en-AU"/>
              <a:t>Each </a:t>
            </a:r>
            <a:r>
              <a:rPr lang="en-AU" b="1"/>
              <a:t>node</a:t>
            </a:r>
            <a:r>
              <a:rPr lang="en-AU"/>
              <a:t> = atom.</a:t>
            </a:r>
          </a:p>
          <a:p>
            <a:pPr>
              <a:buFont typeface="Arial" panose="020B0604020202020204" pitchFamily="34" charset="0"/>
              <a:buChar char="•"/>
            </a:pPr>
            <a:r>
              <a:rPr lang="en-AU"/>
              <a:t>Each </a:t>
            </a:r>
            <a:r>
              <a:rPr lang="en-AU" b="1"/>
              <a:t>edge</a:t>
            </a:r>
            <a:r>
              <a:rPr lang="en-AU"/>
              <a:t> = bond between atoms.</a:t>
            </a:r>
          </a:p>
          <a:p>
            <a:pPr>
              <a:buFont typeface="Arial" panose="020B0604020202020204" pitchFamily="34" charset="0"/>
              <a:buChar char="•"/>
            </a:pPr>
            <a:r>
              <a:rPr lang="en-AU" b="1"/>
              <a:t>No chemical meaning yet</a:t>
            </a:r>
            <a:r>
              <a:rPr lang="en-AU"/>
              <a:t> — pure graph structure.</a:t>
            </a:r>
          </a:p>
          <a:p>
            <a:pPr>
              <a:buFont typeface="Arial" panose="020B0604020202020204" pitchFamily="34" charset="0"/>
              <a:buChar char="•"/>
            </a:pPr>
            <a:r>
              <a:rPr lang="en-AU"/>
              <a:t>Middle: </a:t>
            </a:r>
            <a:r>
              <a:rPr lang="en-AU" b="1"/>
              <a:t>chemical molecule</a:t>
            </a:r>
            <a:r>
              <a:rPr lang="en-AU"/>
              <a:t> visualized using </a:t>
            </a:r>
            <a:r>
              <a:rPr lang="en-AU" b="1" err="1"/>
              <a:t>RDKit</a:t>
            </a:r>
            <a:r>
              <a:rPr lang="en-AU"/>
              <a:t>.</a:t>
            </a:r>
          </a:p>
          <a:p>
            <a:pPr>
              <a:buFont typeface="Arial" panose="020B0604020202020204" pitchFamily="34" charset="0"/>
              <a:buChar char="•"/>
            </a:pPr>
            <a:r>
              <a:rPr lang="en-AU"/>
              <a:t>Same atoms and bonds as the left graph — but now showing:</a:t>
            </a:r>
          </a:p>
          <a:p>
            <a:pPr>
              <a:buFont typeface="Arial" panose="020B0604020202020204" pitchFamily="34" charset="0"/>
              <a:buChar char="•"/>
            </a:pPr>
            <a:r>
              <a:rPr lang="en-AU"/>
              <a:t>atom </a:t>
            </a:r>
            <a:r>
              <a:rPr lang="en-AU" b="1"/>
              <a:t>types</a:t>
            </a:r>
            <a:r>
              <a:rPr lang="en-AU"/>
              <a:t> (e.g., C, N, O)</a:t>
            </a:r>
          </a:p>
          <a:p>
            <a:pPr>
              <a:buFont typeface="Arial" panose="020B0604020202020204" pitchFamily="34" charset="0"/>
              <a:buChar char="•"/>
            </a:pPr>
            <a:r>
              <a:rPr lang="en-AU"/>
              <a:t>bond </a:t>
            </a:r>
            <a:r>
              <a:rPr lang="en-AU" b="1"/>
              <a:t>multiplicities</a:t>
            </a:r>
            <a:r>
              <a:rPr lang="en-AU"/>
              <a:t> (single, double, etc.)</a:t>
            </a:r>
          </a:p>
          <a:p>
            <a:pPr>
              <a:buFont typeface="Arial" panose="020B0604020202020204" pitchFamily="34" charset="0"/>
              <a:buChar char="•"/>
            </a:pPr>
            <a:r>
              <a:rPr lang="en-AU" b="1"/>
              <a:t>3D coordinates</a:t>
            </a:r>
            <a:r>
              <a:rPr lang="en-AU"/>
              <a:t> optimized for chemistry.</a:t>
            </a:r>
          </a:p>
          <a:p>
            <a:pPr>
              <a:buFont typeface="Arial" panose="020B0604020202020204" pitchFamily="34" charset="0"/>
              <a:buChar char="•"/>
            </a:pPr>
            <a:r>
              <a:rPr lang="en-AU" b="1"/>
              <a:t>Chemical properties</a:t>
            </a:r>
            <a:r>
              <a:rPr lang="en-AU"/>
              <a:t> are now respected.</a:t>
            </a:r>
          </a:p>
          <a:p>
            <a:pPr>
              <a:buFont typeface="Arial" panose="020B0604020202020204" pitchFamily="34" charset="0"/>
              <a:buChar char="•"/>
            </a:pPr>
            <a:r>
              <a:rPr lang="en-AU" b="1"/>
              <a:t>Right panel</a:t>
            </a:r>
            <a:r>
              <a:rPr lang="en-AU"/>
              <a:t>: </a:t>
            </a:r>
            <a:r>
              <a:rPr lang="en-AU" b="1"/>
              <a:t>fingerprint image</a:t>
            </a:r>
            <a:r>
              <a:rPr lang="en-AU"/>
              <a:t> of the same molecule.</a:t>
            </a:r>
          </a:p>
          <a:p>
            <a:pPr>
              <a:buFont typeface="Arial" panose="020B0604020202020204" pitchFamily="34" charset="0"/>
              <a:buChar char="•"/>
            </a:pPr>
            <a:r>
              <a:rPr lang="en-AU"/>
              <a:t>It’s a </a:t>
            </a:r>
            <a:r>
              <a:rPr lang="en-AU" b="1"/>
              <a:t>2D bit matrix</a:t>
            </a:r>
            <a:r>
              <a:rPr lang="en-AU"/>
              <a:t> visualization of the </a:t>
            </a:r>
            <a:r>
              <a:rPr lang="en-AU" b="1"/>
              <a:t>ECFP4</a:t>
            </a:r>
            <a:r>
              <a:rPr lang="en-AU"/>
              <a:t> fingerprint.</a:t>
            </a:r>
          </a:p>
          <a:p>
            <a:pPr>
              <a:buFont typeface="Arial" panose="020B0604020202020204" pitchFamily="34" charset="0"/>
              <a:buChar char="•"/>
            </a:pPr>
            <a:r>
              <a:rPr lang="en-AU" b="1"/>
              <a:t>What you actually see</a:t>
            </a:r>
            <a:r>
              <a:rPr lang="en-AU"/>
              <a:t>:</a:t>
            </a:r>
          </a:p>
          <a:p>
            <a:pPr>
              <a:buFont typeface="Arial" panose="020B0604020202020204" pitchFamily="34" charset="0"/>
              <a:buChar char="•"/>
            </a:pPr>
            <a:r>
              <a:rPr lang="en-AU"/>
              <a:t>Each </a:t>
            </a:r>
            <a:r>
              <a:rPr lang="en-AU" b="1"/>
              <a:t>white pixel</a:t>
            </a:r>
            <a:r>
              <a:rPr lang="en-AU"/>
              <a:t> = a specific </a:t>
            </a:r>
            <a:r>
              <a:rPr lang="en-AU" b="1"/>
              <a:t>local substructure</a:t>
            </a:r>
            <a:r>
              <a:rPr lang="en-AU"/>
              <a:t> (</a:t>
            </a:r>
            <a:r>
              <a:rPr lang="en-AU" err="1"/>
              <a:t>atom+neighbor</a:t>
            </a:r>
            <a:r>
              <a:rPr lang="en-AU"/>
              <a:t> environment) detected.</a:t>
            </a:r>
          </a:p>
          <a:p>
            <a:pPr>
              <a:buFont typeface="Arial" panose="020B0604020202020204" pitchFamily="34" charset="0"/>
              <a:buChar char="•"/>
            </a:pPr>
            <a:r>
              <a:rPr lang="en-AU" b="1"/>
              <a:t>Black background</a:t>
            </a:r>
            <a:r>
              <a:rPr lang="en-AU"/>
              <a:t> = no substructure matched for that bit.</a:t>
            </a:r>
          </a:p>
          <a:p>
            <a:pPr>
              <a:buFont typeface="Arial" panose="020B0604020202020204" pitchFamily="34" charset="0"/>
              <a:buChar char="•"/>
            </a:pPr>
            <a:r>
              <a:rPr lang="en-AU" b="1"/>
              <a:t>Positions</a:t>
            </a:r>
            <a:r>
              <a:rPr lang="en-AU"/>
              <a:t> (which bit is activated) are </a:t>
            </a:r>
            <a:r>
              <a:rPr lang="en-AU" b="1"/>
              <a:t>fixed and arbitrary</a:t>
            </a:r>
            <a:r>
              <a:rPr lang="en-AU"/>
              <a:t>:</a:t>
            </a:r>
          </a:p>
          <a:p>
            <a:pPr>
              <a:buFont typeface="Arial" panose="020B0604020202020204" pitchFamily="34" charset="0"/>
              <a:buChar char="•"/>
            </a:pPr>
            <a:r>
              <a:rPr lang="en-AU"/>
              <a:t>e.g., bit 245 could mean “a carbon atom bonded to an amine group” — it’s based on hashing.</a:t>
            </a:r>
          </a:p>
          <a:p>
            <a:pPr>
              <a:buFont typeface="Arial" panose="020B0604020202020204" pitchFamily="34" charset="0"/>
              <a:buChar char="•"/>
            </a:pPr>
            <a:r>
              <a:rPr lang="en-AU"/>
              <a:t>It looks </a:t>
            </a:r>
            <a:r>
              <a:rPr lang="en-AU" b="1"/>
              <a:t>sparse</a:t>
            </a:r>
            <a:r>
              <a:rPr lang="en-AU"/>
              <a:t> (lots of black) because:</a:t>
            </a:r>
          </a:p>
          <a:p>
            <a:pPr>
              <a:buFont typeface="Arial" panose="020B0604020202020204" pitchFamily="34" charset="0"/>
              <a:buChar char="•"/>
            </a:pPr>
            <a:r>
              <a:rPr lang="en-AU"/>
              <a:t>Molecules only match a small fraction of all possible substructures.</a:t>
            </a:r>
          </a:p>
          <a:p>
            <a:pPr>
              <a:buFont typeface="Arial" panose="020B0604020202020204" pitchFamily="34" charset="0"/>
              <a:buChar char="•"/>
            </a:pPr>
            <a:r>
              <a:rPr lang="en-AU"/>
              <a:t>Typical fingerprints (like ECFP4) are </a:t>
            </a:r>
            <a:r>
              <a:rPr lang="en-AU" b="1"/>
              <a:t>very high-dimensional</a:t>
            </a:r>
            <a:r>
              <a:rPr lang="en-AU"/>
              <a:t> (2048 bits).</a:t>
            </a:r>
          </a:p>
          <a:p>
            <a:r>
              <a:rPr lang="en-AU"/>
              <a:t>Let’s zoom in on one of the most common fingerprints: </a:t>
            </a:r>
            <a:r>
              <a:rPr lang="en-AU" b="1"/>
              <a:t>ECFP4</a:t>
            </a:r>
            <a:r>
              <a:rPr lang="en-AU"/>
              <a:t>, short for Extended-Connectivity Fingerprint with radius 2.</a:t>
            </a:r>
          </a:p>
          <a:p>
            <a:r>
              <a:rPr lang="en-AU"/>
              <a:t>Here’s how it works: starting from each atom in a molecule, we build substructures by looking at </a:t>
            </a:r>
            <a:r>
              <a:rPr lang="en-AU" err="1"/>
              <a:t>neighboring</a:t>
            </a:r>
            <a:r>
              <a:rPr lang="en-AU"/>
              <a:t> atoms up to a certain ‘diameter’—in this case, 4 bonds across. These substructures are then encoded into numerical IDs called ‘keys.’</a:t>
            </a:r>
          </a:p>
          <a:p>
            <a:r>
              <a:rPr lang="en-AU"/>
              <a:t>Finally, these keys are passed through a hashing function to get bit positions in a fixed-length binary vector. The result? A unique and compact fingerprint that captures the local chemical environment of each atom—perfect for machine learning.</a:t>
            </a:r>
          </a:p>
          <a:p>
            <a:pPr>
              <a:buFont typeface="Arial" panose="020B0604020202020204" pitchFamily="34" charset="0"/>
              <a:buChar char="•"/>
            </a:pPr>
            <a:endParaRPr lang="en-AU"/>
          </a:p>
          <a:p>
            <a:endParaRPr lang="en-AU"/>
          </a:p>
          <a:p>
            <a:endParaRPr lang="en-AU"/>
          </a:p>
        </p:txBody>
      </p:sp>
      <p:sp>
        <p:nvSpPr>
          <p:cNvPr id="4" name="Slide Number Placeholder 3"/>
          <p:cNvSpPr>
            <a:spLocks noGrp="1"/>
          </p:cNvSpPr>
          <p:nvPr>
            <p:ph type="sldNum" sz="quarter" idx="5"/>
          </p:nvPr>
        </p:nvSpPr>
        <p:spPr/>
        <p:txBody>
          <a:bodyPr/>
          <a:lstStyle/>
          <a:p>
            <a:fld id="{08AE5516-4711-2E41-A19C-250F548ED171}" type="slidenum">
              <a:rPr lang="en-AU" smtClean="0"/>
              <a:t>49</a:t>
            </a:fld>
            <a:endParaRPr lang="en-AU"/>
          </a:p>
        </p:txBody>
      </p:sp>
    </p:spTree>
    <p:extLst>
      <p:ext uri="{BB962C8B-B14F-4D97-AF65-F5344CB8AC3E}">
        <p14:creationId xmlns:p14="http://schemas.microsoft.com/office/powerpoint/2010/main" val="126994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AU"/>
              <a:t>Carlotta : : turning molecules into barcodes for computers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a:t>ECFP4 stands for </a:t>
            </a:r>
            <a:r>
              <a:rPr lang="en-AU" b="1"/>
              <a:t>Extended-Connectivity Fingerprint</a:t>
            </a:r>
            <a:r>
              <a:rPr lang="en-AU"/>
              <a:t> with a </a:t>
            </a:r>
            <a:r>
              <a:rPr lang="en-AU" b="1"/>
              <a:t>radius of 2</a:t>
            </a:r>
            <a:r>
              <a:rPr lang="en-AU"/>
              <a:t> (which means looking up to 2 bonds away, or a </a:t>
            </a:r>
            <a:r>
              <a:rPr lang="en-AU" b="1"/>
              <a:t>diameter of 4</a:t>
            </a:r>
            <a:r>
              <a:rPr lang="en-AU"/>
              <a:t>). It is a way to </a:t>
            </a:r>
            <a:r>
              <a:rPr lang="en-AU" b="1"/>
              <a:t>describe a molecule using numbers</a:t>
            </a:r>
            <a:r>
              <a:rPr lang="en-AU"/>
              <a:t> so that a machine learning model can understand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a:t>First look only at one atom, collect basic information (what kind of atom, how many bonds, part of a ring, what’s it’s charge?) -&gt; construct initial ID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a:t>Then At </a:t>
            </a:r>
            <a:r>
              <a:rPr lang="en-AU" b="1"/>
              <a:t>radius 2</a:t>
            </a:r>
            <a:r>
              <a:rPr lang="en-AU"/>
              <a:t>, we look at the atom, its </a:t>
            </a:r>
            <a:r>
              <a:rPr lang="en-AU" err="1"/>
              <a:t>neighbors</a:t>
            </a:r>
            <a:r>
              <a:rPr lang="en-AU"/>
              <a:t>, and their </a:t>
            </a:r>
            <a:r>
              <a:rPr lang="en-AU" err="1"/>
              <a:t>neighbors</a:t>
            </a:r>
            <a:r>
              <a:rPr lang="en-AU"/>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a:t>Each neighbourhood is encoded into a number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a:t>Process every atom in a molecule -&gt; get many keys </a:t>
            </a:r>
          </a:p>
          <a:p>
            <a:r>
              <a:rPr lang="en-AU"/>
              <a:t>You take each of these keys and map them to a </a:t>
            </a:r>
            <a:r>
              <a:rPr lang="en-AU" b="1"/>
              <a:t>fixed-size vector</a:t>
            </a:r>
            <a:r>
              <a:rPr lang="en-AU"/>
              <a:t>, let’s say with 2048 bits.</a:t>
            </a:r>
          </a:p>
          <a:p>
            <a:r>
              <a:rPr lang="en-AU"/>
              <a:t>Each key “turns on” a bit in this vector. So if your hash value is 290, you turn on bit number 290.</a:t>
            </a:r>
          </a:p>
          <a:p>
            <a:r>
              <a:rPr lang="en-AU"/>
              <a:t>In the end, you get a binary vector like this:0000000000100000010000...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a:t>Each </a:t>
            </a:r>
            <a:r>
              <a:rPr lang="en-AU" b="1"/>
              <a:t>1</a:t>
            </a:r>
            <a:r>
              <a:rPr lang="en-AU"/>
              <a:t> means a certain chemical feature is present in the molecule.</a:t>
            </a:r>
          </a:p>
          <a:p>
            <a:pPr>
              <a:buFont typeface="Arial" panose="020B0604020202020204" pitchFamily="34" charset="0"/>
              <a:buChar char="•"/>
            </a:pPr>
            <a:endParaRPr lang="en-AU"/>
          </a:p>
          <a:p>
            <a:pPr>
              <a:buFont typeface="Arial" panose="020B0604020202020204" pitchFamily="34" charset="0"/>
              <a:buChar char="•"/>
            </a:pPr>
            <a:r>
              <a:rPr lang="en-AU"/>
              <a:t>Left: </a:t>
            </a:r>
            <a:r>
              <a:rPr lang="en-AU" b="1"/>
              <a:t>graph/network</a:t>
            </a:r>
            <a:r>
              <a:rPr lang="en-AU"/>
              <a:t> representation:</a:t>
            </a:r>
          </a:p>
          <a:p>
            <a:pPr>
              <a:buFont typeface="Arial" panose="020B0604020202020204" pitchFamily="34" charset="0"/>
              <a:buChar char="•"/>
            </a:pPr>
            <a:r>
              <a:rPr lang="en-AU"/>
              <a:t>Each </a:t>
            </a:r>
            <a:r>
              <a:rPr lang="en-AU" b="1"/>
              <a:t>node</a:t>
            </a:r>
            <a:r>
              <a:rPr lang="en-AU"/>
              <a:t> = atom.</a:t>
            </a:r>
          </a:p>
          <a:p>
            <a:pPr>
              <a:buFont typeface="Arial" panose="020B0604020202020204" pitchFamily="34" charset="0"/>
              <a:buChar char="•"/>
            </a:pPr>
            <a:r>
              <a:rPr lang="en-AU"/>
              <a:t>Each </a:t>
            </a:r>
            <a:r>
              <a:rPr lang="en-AU" b="1"/>
              <a:t>edge</a:t>
            </a:r>
            <a:r>
              <a:rPr lang="en-AU"/>
              <a:t> = bond between atoms.</a:t>
            </a:r>
          </a:p>
          <a:p>
            <a:pPr>
              <a:buFont typeface="Arial" panose="020B0604020202020204" pitchFamily="34" charset="0"/>
              <a:buChar char="•"/>
            </a:pPr>
            <a:r>
              <a:rPr lang="en-AU" b="1"/>
              <a:t>No chemical meaning yet</a:t>
            </a:r>
            <a:r>
              <a:rPr lang="en-AU"/>
              <a:t> — pure graph structure.</a:t>
            </a:r>
          </a:p>
          <a:p>
            <a:pPr>
              <a:buFont typeface="Arial" panose="020B0604020202020204" pitchFamily="34" charset="0"/>
              <a:buChar char="•"/>
            </a:pPr>
            <a:r>
              <a:rPr lang="en-AU"/>
              <a:t>Middle: </a:t>
            </a:r>
            <a:r>
              <a:rPr lang="en-AU" b="1"/>
              <a:t>chemical molecule</a:t>
            </a:r>
            <a:r>
              <a:rPr lang="en-AU"/>
              <a:t> visualized using </a:t>
            </a:r>
            <a:r>
              <a:rPr lang="en-AU" b="1" err="1"/>
              <a:t>RDKit</a:t>
            </a:r>
            <a:r>
              <a:rPr lang="en-AU"/>
              <a:t>.</a:t>
            </a:r>
          </a:p>
          <a:p>
            <a:pPr>
              <a:buFont typeface="Arial" panose="020B0604020202020204" pitchFamily="34" charset="0"/>
              <a:buChar char="•"/>
            </a:pPr>
            <a:r>
              <a:rPr lang="en-AU"/>
              <a:t>Same atoms and bonds as the left graph — but now showing:</a:t>
            </a:r>
          </a:p>
          <a:p>
            <a:pPr>
              <a:buFont typeface="Arial" panose="020B0604020202020204" pitchFamily="34" charset="0"/>
              <a:buChar char="•"/>
            </a:pPr>
            <a:r>
              <a:rPr lang="en-AU"/>
              <a:t>atom </a:t>
            </a:r>
            <a:r>
              <a:rPr lang="en-AU" b="1"/>
              <a:t>types</a:t>
            </a:r>
            <a:r>
              <a:rPr lang="en-AU"/>
              <a:t> (e.g., C, N, O)</a:t>
            </a:r>
          </a:p>
          <a:p>
            <a:pPr>
              <a:buFont typeface="Arial" panose="020B0604020202020204" pitchFamily="34" charset="0"/>
              <a:buChar char="•"/>
            </a:pPr>
            <a:r>
              <a:rPr lang="en-AU"/>
              <a:t>bond </a:t>
            </a:r>
            <a:r>
              <a:rPr lang="en-AU" b="1"/>
              <a:t>multiplicities</a:t>
            </a:r>
            <a:r>
              <a:rPr lang="en-AU"/>
              <a:t> (single, double, etc.)</a:t>
            </a:r>
          </a:p>
          <a:p>
            <a:pPr>
              <a:buFont typeface="Arial" panose="020B0604020202020204" pitchFamily="34" charset="0"/>
              <a:buChar char="•"/>
            </a:pPr>
            <a:r>
              <a:rPr lang="en-AU" b="1"/>
              <a:t>3D coordinates</a:t>
            </a:r>
            <a:r>
              <a:rPr lang="en-AU"/>
              <a:t> optimized for chemistry.</a:t>
            </a:r>
          </a:p>
          <a:p>
            <a:pPr>
              <a:buFont typeface="Arial" panose="020B0604020202020204" pitchFamily="34" charset="0"/>
              <a:buChar char="•"/>
            </a:pPr>
            <a:r>
              <a:rPr lang="en-AU" b="1"/>
              <a:t>Chemical properties</a:t>
            </a:r>
            <a:r>
              <a:rPr lang="en-AU"/>
              <a:t> are now respected.</a:t>
            </a:r>
          </a:p>
          <a:p>
            <a:pPr>
              <a:buFont typeface="Arial" panose="020B0604020202020204" pitchFamily="34" charset="0"/>
              <a:buChar char="•"/>
            </a:pPr>
            <a:r>
              <a:rPr lang="en-AU" b="1"/>
              <a:t>Right panel</a:t>
            </a:r>
            <a:r>
              <a:rPr lang="en-AU"/>
              <a:t>: </a:t>
            </a:r>
            <a:r>
              <a:rPr lang="en-AU" b="1"/>
              <a:t>fingerprint image</a:t>
            </a:r>
            <a:r>
              <a:rPr lang="en-AU"/>
              <a:t> of the same molecule.</a:t>
            </a:r>
          </a:p>
          <a:p>
            <a:pPr>
              <a:buFont typeface="Arial" panose="020B0604020202020204" pitchFamily="34" charset="0"/>
              <a:buChar char="•"/>
            </a:pPr>
            <a:r>
              <a:rPr lang="en-AU"/>
              <a:t>It’s a </a:t>
            </a:r>
            <a:r>
              <a:rPr lang="en-AU" b="1"/>
              <a:t>2D bit matrix</a:t>
            </a:r>
            <a:r>
              <a:rPr lang="en-AU"/>
              <a:t> visualization of the </a:t>
            </a:r>
            <a:r>
              <a:rPr lang="en-AU" b="1"/>
              <a:t>ECFP4</a:t>
            </a:r>
            <a:r>
              <a:rPr lang="en-AU"/>
              <a:t> fingerprint.</a:t>
            </a:r>
          </a:p>
          <a:p>
            <a:pPr>
              <a:buFont typeface="Arial" panose="020B0604020202020204" pitchFamily="34" charset="0"/>
              <a:buChar char="•"/>
            </a:pPr>
            <a:r>
              <a:rPr lang="en-AU" b="1"/>
              <a:t>What you actually see</a:t>
            </a:r>
            <a:r>
              <a:rPr lang="en-AU"/>
              <a:t>:</a:t>
            </a:r>
          </a:p>
          <a:p>
            <a:pPr>
              <a:buFont typeface="Arial" panose="020B0604020202020204" pitchFamily="34" charset="0"/>
              <a:buChar char="•"/>
            </a:pPr>
            <a:r>
              <a:rPr lang="en-AU"/>
              <a:t>Each </a:t>
            </a:r>
            <a:r>
              <a:rPr lang="en-AU" b="1"/>
              <a:t>white pixel</a:t>
            </a:r>
            <a:r>
              <a:rPr lang="en-AU"/>
              <a:t> = a specific </a:t>
            </a:r>
            <a:r>
              <a:rPr lang="en-AU" b="1"/>
              <a:t>local substructure</a:t>
            </a:r>
            <a:r>
              <a:rPr lang="en-AU"/>
              <a:t> (</a:t>
            </a:r>
            <a:r>
              <a:rPr lang="en-AU" err="1"/>
              <a:t>atom+neighbor</a:t>
            </a:r>
            <a:r>
              <a:rPr lang="en-AU"/>
              <a:t> environment) detected.</a:t>
            </a:r>
          </a:p>
          <a:p>
            <a:pPr>
              <a:buFont typeface="Arial" panose="020B0604020202020204" pitchFamily="34" charset="0"/>
              <a:buChar char="•"/>
            </a:pPr>
            <a:r>
              <a:rPr lang="en-AU" b="1"/>
              <a:t>Black background</a:t>
            </a:r>
            <a:r>
              <a:rPr lang="en-AU"/>
              <a:t> = no substructure matched for that bit.</a:t>
            </a:r>
          </a:p>
          <a:p>
            <a:pPr>
              <a:buFont typeface="Arial" panose="020B0604020202020204" pitchFamily="34" charset="0"/>
              <a:buChar char="•"/>
            </a:pPr>
            <a:r>
              <a:rPr lang="en-AU" b="1"/>
              <a:t>Positions</a:t>
            </a:r>
            <a:r>
              <a:rPr lang="en-AU"/>
              <a:t> (which bit is activated) are </a:t>
            </a:r>
            <a:r>
              <a:rPr lang="en-AU" b="1"/>
              <a:t>fixed and arbitrary</a:t>
            </a:r>
            <a:r>
              <a:rPr lang="en-AU"/>
              <a:t>:</a:t>
            </a:r>
          </a:p>
          <a:p>
            <a:pPr>
              <a:buFont typeface="Arial" panose="020B0604020202020204" pitchFamily="34" charset="0"/>
              <a:buChar char="•"/>
            </a:pPr>
            <a:r>
              <a:rPr lang="en-AU"/>
              <a:t>e.g., bit 245 could mean “a carbon atom bonded to an amine group” — it’s based on hashing.</a:t>
            </a:r>
          </a:p>
          <a:p>
            <a:pPr>
              <a:buFont typeface="Arial" panose="020B0604020202020204" pitchFamily="34" charset="0"/>
              <a:buChar char="•"/>
            </a:pPr>
            <a:r>
              <a:rPr lang="en-AU"/>
              <a:t>It looks </a:t>
            </a:r>
            <a:r>
              <a:rPr lang="en-AU" b="1"/>
              <a:t>sparse</a:t>
            </a:r>
            <a:r>
              <a:rPr lang="en-AU"/>
              <a:t> (lots of black) because:</a:t>
            </a:r>
          </a:p>
          <a:p>
            <a:pPr>
              <a:buFont typeface="Arial" panose="020B0604020202020204" pitchFamily="34" charset="0"/>
              <a:buChar char="•"/>
            </a:pPr>
            <a:r>
              <a:rPr lang="en-AU"/>
              <a:t>Molecules only match a small fraction of all possible substructures.</a:t>
            </a:r>
          </a:p>
          <a:p>
            <a:pPr>
              <a:buFont typeface="Arial" panose="020B0604020202020204" pitchFamily="34" charset="0"/>
              <a:buChar char="•"/>
            </a:pPr>
            <a:r>
              <a:rPr lang="en-AU"/>
              <a:t>Typical fingerprints (like ECFP4) are </a:t>
            </a:r>
            <a:r>
              <a:rPr lang="en-AU" b="1"/>
              <a:t>very high-dimensional</a:t>
            </a:r>
            <a:r>
              <a:rPr lang="en-AU"/>
              <a:t> (2048 bits).</a:t>
            </a:r>
          </a:p>
          <a:p>
            <a:r>
              <a:rPr lang="en-AU"/>
              <a:t>Let’s zoom in on one of the most common fingerprints: </a:t>
            </a:r>
            <a:r>
              <a:rPr lang="en-AU" b="1"/>
              <a:t>ECFP4</a:t>
            </a:r>
            <a:r>
              <a:rPr lang="en-AU"/>
              <a:t>, short for Extended-Connectivity Fingerprint with radius 2.</a:t>
            </a:r>
          </a:p>
          <a:p>
            <a:r>
              <a:rPr lang="en-AU"/>
              <a:t>Here’s how it works: starting from each atom in a molecule, we build substructures by looking at </a:t>
            </a:r>
            <a:r>
              <a:rPr lang="en-AU" err="1"/>
              <a:t>neighboring</a:t>
            </a:r>
            <a:r>
              <a:rPr lang="en-AU"/>
              <a:t> atoms up to a certain ‘diameter’—in this case, 4 bonds across. These substructures are then encoded into numerical IDs called ‘keys.’</a:t>
            </a:r>
          </a:p>
          <a:p>
            <a:r>
              <a:rPr lang="en-AU"/>
              <a:t>Finally, these keys are passed through a hashing function to get bit positions in a fixed-length binary vector. The result? A unique and compact fingerprint that captures the local chemical environment of each atom—perfect for machine learning.</a:t>
            </a:r>
          </a:p>
          <a:p>
            <a:pPr>
              <a:buFont typeface="Arial" panose="020B0604020202020204" pitchFamily="34" charset="0"/>
              <a:buChar char="•"/>
            </a:pPr>
            <a:endParaRPr lang="en-AU"/>
          </a:p>
          <a:p>
            <a:endParaRPr lang="en-AU"/>
          </a:p>
        </p:txBody>
      </p:sp>
      <p:sp>
        <p:nvSpPr>
          <p:cNvPr id="4" name="Slide Number Placeholder 3"/>
          <p:cNvSpPr>
            <a:spLocks noGrp="1"/>
          </p:cNvSpPr>
          <p:nvPr>
            <p:ph type="sldNum" sz="quarter" idx="5"/>
          </p:nvPr>
        </p:nvSpPr>
        <p:spPr/>
        <p:txBody>
          <a:bodyPr/>
          <a:lstStyle/>
          <a:p>
            <a:fld id="{08AE5516-4711-2E41-A19C-250F548ED171}" type="slidenum">
              <a:rPr lang="en-AU" smtClean="0"/>
              <a:t>50</a:t>
            </a:fld>
            <a:endParaRPr lang="en-AU"/>
          </a:p>
        </p:txBody>
      </p:sp>
    </p:spTree>
    <p:extLst>
      <p:ext uri="{BB962C8B-B14F-4D97-AF65-F5344CB8AC3E}">
        <p14:creationId xmlns:p14="http://schemas.microsoft.com/office/powerpoint/2010/main" val="1101210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t>1. Despite the wide adoption of ML and GNN approaches, little is known about comparative strength across multiple biochemical datasets</a:t>
            </a:r>
          </a:p>
          <a:p>
            <a:endParaRPr lang="en-AU"/>
          </a:p>
        </p:txBody>
      </p:sp>
      <p:sp>
        <p:nvSpPr>
          <p:cNvPr id="4" name="Slide Number Placeholder 3"/>
          <p:cNvSpPr>
            <a:spLocks noGrp="1"/>
          </p:cNvSpPr>
          <p:nvPr>
            <p:ph type="sldNum" sz="quarter" idx="5"/>
          </p:nvPr>
        </p:nvSpPr>
        <p:spPr/>
        <p:txBody>
          <a:bodyPr/>
          <a:lstStyle/>
          <a:p>
            <a:fld id="{08AE5516-4711-2E41-A19C-250F548ED171}" type="slidenum">
              <a:rPr lang="en-AU" smtClean="0"/>
              <a:t>6</a:t>
            </a:fld>
            <a:endParaRPr lang="en-AU"/>
          </a:p>
        </p:txBody>
      </p:sp>
    </p:spTree>
    <p:extLst>
      <p:ext uri="{BB962C8B-B14F-4D97-AF65-F5344CB8AC3E}">
        <p14:creationId xmlns:p14="http://schemas.microsoft.com/office/powerpoint/2010/main" val="282407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KC</a:t>
            </a:r>
          </a:p>
          <a:p>
            <a:r>
              <a:rPr lang="en-AU"/>
              <a:t>Looking at the data intrinsic features we can see that in the TU dataset most of the datasets have a high class imbalance </a:t>
            </a:r>
            <a:endParaRPr lang="en-AU">
              <a:ea typeface="Calibri"/>
              <a:cs typeface="Calibri"/>
            </a:endParaRPr>
          </a:p>
          <a:p>
            <a:r>
              <a:rPr lang="en-AU"/>
              <a:t>Thus first we looked for a dataset which had medium size and low class imbalance. This dataset we used to “</a:t>
            </a:r>
            <a:r>
              <a:rPr lang="en-AU" b="1"/>
              <a:t>get started</a:t>
            </a:r>
            <a:r>
              <a:rPr lang="en-AU"/>
              <a:t>” </a:t>
            </a:r>
            <a:endParaRPr lang="en-AU">
              <a:ea typeface="Calibri"/>
              <a:cs typeface="Calibri"/>
            </a:endParaRPr>
          </a:p>
          <a:p>
            <a:r>
              <a:rPr lang="en-AU"/>
              <a:t>In a second step (once all our pipelines existed) we looked for additional datasets which could give information on how our models perform with a not-so-smooth dataset at hand</a:t>
            </a:r>
            <a:endParaRPr lang="en-AU">
              <a:ea typeface="Calibri" panose="020F0502020204030204"/>
              <a:cs typeface="Calibri" panose="020F0502020204030204"/>
            </a:endParaRPr>
          </a:p>
          <a:p>
            <a:r>
              <a:rPr lang="en-AU"/>
              <a:t>Thus we looked for </a:t>
            </a:r>
            <a:r>
              <a:rPr lang="en-AU" b="1"/>
              <a:t>one dataset with high class imbalance</a:t>
            </a:r>
            <a:r>
              <a:rPr lang="en-AU"/>
              <a:t> to test how the models performances change in such a setting and which model performs best given high class imbalance</a:t>
            </a:r>
            <a:endParaRPr lang="en-AU">
              <a:ea typeface="Calibri"/>
              <a:cs typeface="Calibri"/>
            </a:endParaRPr>
          </a:p>
          <a:p>
            <a:r>
              <a:rPr lang="en-AU"/>
              <a:t>Then we looked for </a:t>
            </a:r>
            <a:r>
              <a:rPr lang="en-AU" b="1"/>
              <a:t>two datasets extreme in size</a:t>
            </a:r>
            <a:r>
              <a:rPr lang="en-AU"/>
              <a:t>, e.g. </a:t>
            </a:r>
            <a:r>
              <a:rPr lang="en-AU" b="1"/>
              <a:t>very large and very small</a:t>
            </a:r>
            <a:r>
              <a:rPr lang="en-AU"/>
              <a:t> (large still in a magnitude such that our local hardware can handle it) </a:t>
            </a:r>
            <a:endParaRPr lang="en-AU">
              <a:ea typeface="Calibri"/>
              <a:cs typeface="Calibri"/>
            </a:endParaRPr>
          </a:p>
          <a:p>
            <a:r>
              <a:rPr lang="en-AU"/>
              <a:t>Following these </a:t>
            </a:r>
            <a:r>
              <a:rPr lang="en-AU" err="1"/>
              <a:t>criterias</a:t>
            </a:r>
            <a:r>
              <a:rPr lang="en-AU"/>
              <a:t> we settled on AIDS, DHFR, PTC, Mutagenicity respectively </a:t>
            </a:r>
          </a:p>
        </p:txBody>
      </p:sp>
      <p:sp>
        <p:nvSpPr>
          <p:cNvPr id="4" name="Slide Number Placeholder 3"/>
          <p:cNvSpPr>
            <a:spLocks noGrp="1"/>
          </p:cNvSpPr>
          <p:nvPr>
            <p:ph type="sldNum" sz="quarter" idx="5"/>
          </p:nvPr>
        </p:nvSpPr>
        <p:spPr/>
        <p:txBody>
          <a:bodyPr/>
          <a:lstStyle/>
          <a:p>
            <a:fld id="{08AE5516-4711-2E41-A19C-250F548ED171}" type="slidenum">
              <a:rPr lang="en-AU" smtClean="0"/>
              <a:t>15</a:t>
            </a:fld>
            <a:endParaRPr lang="en-AU"/>
          </a:p>
        </p:txBody>
      </p:sp>
    </p:spTree>
    <p:extLst>
      <p:ext uri="{BB962C8B-B14F-4D97-AF65-F5344CB8AC3E}">
        <p14:creationId xmlns:p14="http://schemas.microsoft.com/office/powerpoint/2010/main" val="2544664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a:t>KC</a:t>
            </a:r>
          </a:p>
          <a:p>
            <a:pPr>
              <a:buFont typeface="Arial" panose="020B0604020202020204" pitchFamily="34" charset="0"/>
              <a:buChar char="•"/>
              <a:defRPr/>
            </a:pPr>
            <a:r>
              <a:rPr lang="en-AU"/>
              <a:t>We picked 4 different datasets – each having a very important implication for downstream drug research </a:t>
            </a:r>
            <a:br>
              <a:rPr lang="en-AU">
                <a:cs typeface="+mn-lt"/>
              </a:rPr>
            </a:br>
            <a:r>
              <a:rPr lang="en-AU"/>
              <a:t>1. DHFR is important for rapidly dividing cells, like cancer cells or bacteria, making it a common target for drugs, especially in cancer treatment and antibiotics.</a:t>
            </a:r>
            <a:endParaRPr lang="en-AU">
              <a:ea typeface="Calibri"/>
              <a:cs typeface="Calibri"/>
            </a:endParaRPr>
          </a:p>
          <a:p>
            <a:pPr>
              <a:buFont typeface="Arial" panose="020B0604020202020204" pitchFamily="34" charset="0"/>
              <a:buChar char="•"/>
              <a:defRPr/>
            </a:pPr>
            <a:r>
              <a:rPr lang="en-AU"/>
              <a:t>So, drugs that inhibit DHFR can slow down or stop the growth of harmful cells.</a:t>
            </a:r>
            <a:endParaRPr lang="en-AU">
              <a:ea typeface="Calibri"/>
              <a:cs typeface="Calibri"/>
            </a:endParaRPr>
          </a:p>
          <a:p>
            <a:pPr>
              <a:defRPr/>
            </a:pPr>
            <a:endParaRPr lang="en-US">
              <a:ea typeface="Calibri" panose="020F0502020204030204"/>
              <a:cs typeface="+mn-lt"/>
            </a:endParaRPr>
          </a:p>
          <a:p>
            <a:pPr>
              <a:defRPr/>
            </a:pPr>
            <a:r>
              <a:rPr lang="en-AU"/>
              <a:t>3. </a:t>
            </a:r>
            <a:r>
              <a:rPr lang="en-AU" err="1"/>
              <a:t>Labeled</a:t>
            </a:r>
            <a:r>
              <a:rPr lang="en-AU"/>
              <a:t> based on whether it can cause genetic mutations (mutagen) or not (non-mutagen).</a:t>
            </a:r>
            <a:endParaRPr lang="en-AU">
              <a:ea typeface="Calibri" panose="020F0502020204030204"/>
              <a:cs typeface="Calibri" panose="020F0502020204030204"/>
            </a:endParaRPr>
          </a:p>
          <a:p>
            <a:pPr>
              <a:defRPr/>
            </a:pPr>
            <a:r>
              <a:rPr lang="en-AU"/>
              <a:t>4. it tells us whether each one causes cancer in rats, with extra details about different parts of each compound.</a:t>
            </a:r>
            <a:endParaRPr lang="en-US">
              <a:ea typeface="Calibri" panose="020F0502020204030204"/>
              <a:cs typeface="Calibri" panose="020F0502020204030204"/>
            </a:endParaRPr>
          </a:p>
          <a:p>
            <a:pPr>
              <a:buFont typeface="Arial" panose="020B0604020202020204" pitchFamily="34" charset="0"/>
              <a:buChar char="•"/>
              <a:defRPr/>
            </a:pPr>
            <a:endParaRPr lang="en-AU">
              <a:cs typeface="+mn-l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a:t>The DHFR dataset contains </a:t>
            </a:r>
            <a:r>
              <a:rPr lang="en-AU" b="1"/>
              <a:t>small organic molecules</a:t>
            </a:r>
            <a:r>
              <a:rPr lang="en-AU"/>
              <a:t> (drug-like compounds). They are </a:t>
            </a:r>
            <a:r>
              <a:rPr lang="en-AU" b="1"/>
              <a:t>synthetic or experimental compounds</a:t>
            </a:r>
            <a:r>
              <a:rPr lang="en-AU"/>
              <a:t> — </a:t>
            </a:r>
            <a:r>
              <a:rPr lang="en-AU" b="1"/>
              <a:t>small chemical molecules</a:t>
            </a:r>
            <a:r>
              <a:rPr lang="en-AU"/>
              <a:t> that scientists have designed, collected, or studied in laboratories.</a:t>
            </a:r>
            <a:endParaRPr lang="en-AU">
              <a:ea typeface="Calibri"/>
              <a:cs typeface="Calibri"/>
            </a:endParaRPr>
          </a:p>
          <a:p>
            <a:pPr>
              <a:buFont typeface="Arial" panose="020B0604020202020204" pitchFamily="34" charset="0"/>
              <a:buChar char="•"/>
            </a:pPr>
            <a:r>
              <a:rPr lang="en-AU"/>
              <a:t>These molecules are </a:t>
            </a:r>
            <a:r>
              <a:rPr lang="en-AU" b="1"/>
              <a:t>potential inhibitors</a:t>
            </a:r>
            <a:r>
              <a:rPr lang="en-AU"/>
              <a:t> of an enzyme called </a:t>
            </a:r>
            <a:r>
              <a:rPr lang="en-AU" b="1"/>
              <a:t>DHFR</a:t>
            </a:r>
            <a:r>
              <a:rPr lang="en-AU"/>
              <a:t> (Dihydrofolate Reductase).</a:t>
            </a:r>
            <a:endParaRPr lang="en-AU">
              <a:ea typeface="Calibri"/>
              <a:cs typeface="Calibri"/>
            </a:endParaRPr>
          </a:p>
          <a:p>
            <a:pPr>
              <a:buFont typeface="Arial" panose="020B0604020202020204" pitchFamily="34" charset="0"/>
              <a:buChar char="•"/>
            </a:pPr>
            <a:r>
              <a:rPr lang="en-AU"/>
              <a:t>Structurally, they are diverse: many contain </a:t>
            </a:r>
            <a:r>
              <a:rPr lang="en-AU" b="1"/>
              <a:t>aromatic rings</a:t>
            </a:r>
            <a:r>
              <a:rPr lang="en-AU"/>
              <a:t>, </a:t>
            </a:r>
            <a:r>
              <a:rPr lang="en-AU" b="1"/>
              <a:t>amine groups</a:t>
            </a:r>
            <a:r>
              <a:rPr lang="en-AU"/>
              <a:t>, and </a:t>
            </a:r>
            <a:r>
              <a:rPr lang="en-AU" b="1"/>
              <a:t>heterocycles</a:t>
            </a:r>
            <a:r>
              <a:rPr lang="en-AU"/>
              <a:t> — common motifs in drug discovery</a:t>
            </a:r>
            <a:endParaRPr lang="en-AU">
              <a:ea typeface="Calibri"/>
              <a:cs typeface="Calibri"/>
            </a:endParaRPr>
          </a:p>
          <a:p>
            <a:pPr>
              <a:buFont typeface="Arial" panose="020B0604020202020204" pitchFamily="34" charset="0"/>
              <a:buChar char="•"/>
            </a:pPr>
            <a:r>
              <a:rPr lang="en-AU"/>
              <a:t>DHFR is a </a:t>
            </a:r>
            <a:r>
              <a:rPr lang="en-AU" b="1"/>
              <a:t>critical enzyme</a:t>
            </a:r>
            <a:r>
              <a:rPr lang="en-AU"/>
              <a:t> in cells: it helps convert </a:t>
            </a:r>
            <a:r>
              <a:rPr lang="en-AU" b="1"/>
              <a:t>dihydrofolate</a:t>
            </a:r>
            <a:r>
              <a:rPr lang="en-AU"/>
              <a:t> to </a:t>
            </a:r>
            <a:r>
              <a:rPr lang="en-AU" b="1"/>
              <a:t>tetrahydrofolate</a:t>
            </a:r>
            <a:r>
              <a:rPr lang="en-AU"/>
              <a:t>.</a:t>
            </a:r>
            <a:endParaRPr lang="en-AU">
              <a:ea typeface="Calibri"/>
              <a:cs typeface="Calibri"/>
            </a:endParaRPr>
          </a:p>
          <a:p>
            <a:pPr>
              <a:buFont typeface="Arial" panose="020B0604020202020204" pitchFamily="34" charset="0"/>
              <a:buChar char="•"/>
            </a:pPr>
            <a:r>
              <a:rPr lang="en-AU" b="1"/>
              <a:t>Tetrahydrofolate</a:t>
            </a:r>
            <a:r>
              <a:rPr lang="en-AU"/>
              <a:t> is necessary for the synthesis of </a:t>
            </a:r>
            <a:r>
              <a:rPr lang="en-AU" b="1"/>
              <a:t>DNA</a:t>
            </a:r>
            <a:r>
              <a:rPr lang="en-AU"/>
              <a:t>, </a:t>
            </a:r>
            <a:r>
              <a:rPr lang="en-AU" b="1"/>
              <a:t>RNA</a:t>
            </a:r>
            <a:r>
              <a:rPr lang="en-AU"/>
              <a:t>, and </a:t>
            </a:r>
            <a:r>
              <a:rPr lang="en-AU" b="1"/>
              <a:t>proteins</a:t>
            </a:r>
            <a:r>
              <a:rPr lang="en-AU"/>
              <a:t>.</a:t>
            </a:r>
            <a:endParaRPr lang="en-AU">
              <a:ea typeface="Calibri"/>
              <a:cs typeface="Calibri"/>
            </a:endParaRPr>
          </a:p>
          <a:p>
            <a:pPr>
              <a:buFont typeface="Arial" panose="020B0604020202020204" pitchFamily="34" charset="0"/>
              <a:buChar char="•"/>
            </a:pPr>
            <a:r>
              <a:rPr lang="en-AU"/>
              <a:t>Thus, DHFR is </a:t>
            </a:r>
            <a:r>
              <a:rPr lang="en-AU" b="1"/>
              <a:t>essential for cell replication</a:t>
            </a:r>
            <a:r>
              <a:rPr lang="en-AU"/>
              <a:t> and survival.</a:t>
            </a:r>
            <a:endParaRPr lang="en-AU">
              <a:ea typeface="Calibri"/>
              <a:cs typeface="Calibri"/>
            </a:endParaRPr>
          </a:p>
          <a:p>
            <a:pPr>
              <a:buFont typeface="Arial" panose="020B0604020202020204" pitchFamily="34" charset="0"/>
              <a:buChar char="•"/>
            </a:pPr>
            <a:endParaRPr lang="en-AU"/>
          </a:p>
          <a:p>
            <a:pPr>
              <a:buFont typeface="Arial" panose="020B0604020202020204" pitchFamily="34" charset="0"/>
              <a:buChar char="•"/>
            </a:pPr>
            <a:r>
              <a:rPr lang="en-AU" b="1"/>
              <a:t>This changed to last time: </a:t>
            </a:r>
            <a:endParaRPr lang="en-AU" b="1">
              <a:ea typeface="Calibri"/>
              <a:cs typeface="Calibri"/>
            </a:endParaRPr>
          </a:p>
          <a:p>
            <a:pPr>
              <a:buFont typeface="Arial" panose="020B0604020202020204" pitchFamily="34" charset="0"/>
              <a:buChar char="•"/>
            </a:pPr>
            <a:r>
              <a:rPr lang="en-AU" b="1"/>
              <a:t>-&gt; now 4 vs. last time only one </a:t>
            </a:r>
            <a:endParaRPr lang="en-AU" b="1">
              <a:ea typeface="Calibri"/>
              <a:cs typeface="Calibri"/>
            </a:endParaRPr>
          </a:p>
          <a:p>
            <a:pPr>
              <a:buFont typeface="Arial" panose="020B0604020202020204" pitchFamily="34" charset="0"/>
              <a:buChar char="•"/>
            </a:pPr>
            <a:endParaRPr lang="en-AU" b="1"/>
          </a:p>
        </p:txBody>
      </p:sp>
      <p:sp>
        <p:nvSpPr>
          <p:cNvPr id="4" name="Slide Number Placeholder 3"/>
          <p:cNvSpPr>
            <a:spLocks noGrp="1"/>
          </p:cNvSpPr>
          <p:nvPr>
            <p:ph type="sldNum" sz="quarter" idx="5"/>
          </p:nvPr>
        </p:nvSpPr>
        <p:spPr/>
        <p:txBody>
          <a:bodyPr/>
          <a:lstStyle/>
          <a:p>
            <a:fld id="{BF86089A-6F95-8C4E-B46A-E1E8AA14324F}" type="slidenum">
              <a:rPr lang="en-AU" smtClean="0"/>
              <a:t>16</a:t>
            </a:fld>
            <a:endParaRPr lang="en-AU"/>
          </a:p>
        </p:txBody>
      </p:sp>
    </p:spTree>
    <p:extLst>
      <p:ext uri="{BB962C8B-B14F-4D97-AF65-F5344CB8AC3E}">
        <p14:creationId xmlns:p14="http://schemas.microsoft.com/office/powerpoint/2010/main" val="2946530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E3416-E2C0-04DE-5FAC-29DADB7E77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58A93B-22CB-C383-13C0-BC39B606D7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4BA3E0-32C6-C352-CE87-5A02A144B574}"/>
              </a:ext>
            </a:extLst>
          </p:cNvPr>
          <p:cNvSpPr>
            <a:spLocks noGrp="1"/>
          </p:cNvSpPr>
          <p:nvPr>
            <p:ph type="body" idx="1"/>
          </p:nvPr>
        </p:nvSpPr>
        <p:spPr/>
        <p:txBody>
          <a:bodyPr/>
          <a:lstStyle/>
          <a:p>
            <a:r>
              <a:rPr lang="en-AU"/>
              <a:t>KC</a:t>
            </a:r>
          </a:p>
          <a:p>
            <a:r>
              <a:rPr lang="en-AU" b="1" err="1"/>
              <a:t>Todo</a:t>
            </a:r>
            <a:r>
              <a:rPr lang="en-AU" b="1"/>
              <a:t>: </a:t>
            </a:r>
            <a:r>
              <a:rPr lang="en-AU" b="0"/>
              <a:t>reference this in the report -&gt; e.g. baseline reference </a:t>
            </a:r>
          </a:p>
          <a:p>
            <a:r>
              <a:rPr lang="en-AU" b="0"/>
              <a:t>-&gt; we are using pretty standard GNN and want to see how close we come to the state-of-the-art </a:t>
            </a:r>
          </a:p>
          <a:p>
            <a:r>
              <a:rPr lang="en-AU" b="1" err="1"/>
              <a:t>Todo</a:t>
            </a:r>
            <a:r>
              <a:rPr lang="en-AU" b="1"/>
              <a:t>: </a:t>
            </a:r>
            <a:r>
              <a:rPr lang="en-AU" b="0"/>
              <a:t>include related work on ML model </a:t>
            </a:r>
          </a:p>
          <a:p>
            <a:r>
              <a:rPr lang="en-AU" b="0"/>
              <a:t>-&gt; I would not have the screenshots like this but actual numbers e.g. what is their accuracy on the datasets such that we can compare later on </a:t>
            </a:r>
          </a:p>
          <a:p>
            <a:endParaRPr lang="en-AU" b="1"/>
          </a:p>
          <a:p>
            <a:endParaRPr lang="en-AU" b="1"/>
          </a:p>
          <a:p>
            <a:pPr marL="0" marR="0" lvl="0" indent="0" algn="l" defTabSz="914400" rtl="0" eaLnBrk="1" fontAlgn="auto" latinLnBrk="0" hangingPunct="1">
              <a:lnSpc>
                <a:spcPct val="100000"/>
              </a:lnSpc>
              <a:spcBef>
                <a:spcPts val="0"/>
              </a:spcBef>
              <a:spcAft>
                <a:spcPts val="0"/>
              </a:spcAft>
              <a:buClrTx/>
              <a:buSzTx/>
              <a:buFontTx/>
              <a:buNone/>
              <a:tabLst/>
              <a:defRPr/>
            </a:pPr>
            <a:r>
              <a:rPr lang="en-AU"/>
              <a:t>Mutagenicity: 71.5% , </a:t>
            </a:r>
            <a:r>
              <a:rPr lang="en-AU" sz="1200">
                <a:effectLst/>
                <a:latin typeface="CMBX9"/>
              </a:rPr>
              <a:t>87.4 (https://</a:t>
            </a:r>
            <a:r>
              <a:rPr lang="en-AU" sz="1200" err="1">
                <a:effectLst/>
                <a:latin typeface="CMBX9"/>
              </a:rPr>
              <a:t>icml.cc</a:t>
            </a:r>
            <a:r>
              <a:rPr lang="en-AU" sz="1200">
                <a:effectLst/>
                <a:latin typeface="CMBX9"/>
              </a:rPr>
              <a:t>/2012/papers/542.pdf; geometric random walk), random forest: </a:t>
            </a:r>
            <a:r>
              <a:rPr lang="en-AU" b="1" i="0" u="none" strike="noStrike">
                <a:solidFill>
                  <a:srgbClr val="000000"/>
                </a:solidFill>
                <a:effectLst/>
                <a:latin typeface="rival-sans"/>
              </a:rPr>
              <a:t>93.10, SVM: 89.66</a:t>
            </a:r>
            <a:endParaRPr lang="en-AU"/>
          </a:p>
          <a:p>
            <a:endParaRPr lang="en-AU"/>
          </a:p>
          <a:p>
            <a:r>
              <a:rPr lang="en-AU"/>
              <a:t>AIDS: 97.3%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DHFR: 89/87 (active vs. inactive respectively) -&gt; 88% ; </a:t>
            </a:r>
            <a:r>
              <a:rPr lang="en-AU" sz="1200">
                <a:effectLst/>
                <a:latin typeface="CMBX9"/>
              </a:rPr>
              <a:t>80.8 (https://</a:t>
            </a:r>
            <a:r>
              <a:rPr lang="en-AU" sz="1200" err="1">
                <a:effectLst/>
                <a:latin typeface="CMBX9"/>
              </a:rPr>
              <a:t>icml.cc</a:t>
            </a:r>
            <a:r>
              <a:rPr lang="en-AU" sz="1200">
                <a:effectLst/>
                <a:latin typeface="CMBX9"/>
              </a:rPr>
              <a:t>/2012/papers/542.pdf, SVM with </a:t>
            </a:r>
            <a:r>
              <a:rPr lang="en-AU" sz="1200">
                <a:effectLst/>
                <a:latin typeface="CMR10"/>
              </a:rPr>
              <a:t>pharmacophore kernel </a:t>
            </a:r>
            <a:r>
              <a:rPr lang="en-AU" sz="1200">
                <a:effectLst/>
                <a:latin typeface="CMBX9"/>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a:effectLst/>
                <a:latin typeface="CMBX9"/>
              </a:rPr>
              <a:t>PTC_MR: 59.3 (Shortest Path) https://</a:t>
            </a:r>
            <a:r>
              <a:rPr lang="en-AU" sz="1200" err="1">
                <a:effectLst/>
                <a:latin typeface="CMBX9"/>
              </a:rPr>
              <a:t>www.sciencedirect.com</a:t>
            </a:r>
            <a:r>
              <a:rPr lang="en-AU" sz="1200">
                <a:effectLst/>
                <a:latin typeface="CMBX9"/>
              </a:rPr>
              <a:t>/science/article/</a:t>
            </a:r>
            <a:r>
              <a:rPr lang="en-AU" sz="1200" err="1">
                <a:effectLst/>
                <a:latin typeface="CMBX9"/>
              </a:rPr>
              <a:t>pii</a:t>
            </a:r>
            <a:r>
              <a:rPr lang="en-AU" sz="1200">
                <a:effectLst/>
                <a:latin typeface="CMBX9"/>
              </a:rPr>
              <a:t>/S016786552400254X, SVM: </a:t>
            </a:r>
            <a:r>
              <a:rPr lang="en-AU" b="1" i="0" u="none" strike="noStrike">
                <a:solidFill>
                  <a:srgbClr val="000000"/>
                </a:solidFill>
                <a:effectLst/>
                <a:latin typeface="rival-sans"/>
              </a:rPr>
              <a:t>68.61</a:t>
            </a:r>
            <a:endParaRPr lang="en-AU"/>
          </a:p>
          <a:p>
            <a:endParaRPr lang="en-AU" b="1"/>
          </a:p>
        </p:txBody>
      </p:sp>
      <p:sp>
        <p:nvSpPr>
          <p:cNvPr id="4" name="Slide Number Placeholder 3">
            <a:extLst>
              <a:ext uri="{FF2B5EF4-FFF2-40B4-BE49-F238E27FC236}">
                <a16:creationId xmlns:a16="http://schemas.microsoft.com/office/drawing/2014/main" id="{1B819B0F-9F81-FEE3-69EF-5B10D601ECC3}"/>
              </a:ext>
            </a:extLst>
          </p:cNvPr>
          <p:cNvSpPr>
            <a:spLocks noGrp="1"/>
          </p:cNvSpPr>
          <p:nvPr>
            <p:ph type="sldNum" sz="quarter" idx="5"/>
          </p:nvPr>
        </p:nvSpPr>
        <p:spPr/>
        <p:txBody>
          <a:bodyPr/>
          <a:lstStyle/>
          <a:p>
            <a:fld id="{08AE5516-4711-2E41-A19C-250F548ED171}" type="slidenum">
              <a:rPr lang="en-AU" smtClean="0"/>
              <a:t>17</a:t>
            </a:fld>
            <a:endParaRPr lang="en-AU"/>
          </a:p>
        </p:txBody>
      </p:sp>
    </p:spTree>
    <p:extLst>
      <p:ext uri="{BB962C8B-B14F-4D97-AF65-F5344CB8AC3E}">
        <p14:creationId xmlns:p14="http://schemas.microsoft.com/office/powerpoint/2010/main" val="670056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Num nodes, num edges, density, SPID, clustering coefficient, avg. degree </a:t>
            </a:r>
          </a:p>
        </p:txBody>
      </p:sp>
      <p:sp>
        <p:nvSpPr>
          <p:cNvPr id="4" name="Slide Number Placeholder 3"/>
          <p:cNvSpPr>
            <a:spLocks noGrp="1"/>
          </p:cNvSpPr>
          <p:nvPr>
            <p:ph type="sldNum" sz="quarter" idx="5"/>
          </p:nvPr>
        </p:nvSpPr>
        <p:spPr/>
        <p:txBody>
          <a:bodyPr/>
          <a:lstStyle/>
          <a:p>
            <a:fld id="{08AE5516-4711-2E41-A19C-250F548ED171}" type="slidenum">
              <a:rPr lang="en-AU" smtClean="0"/>
              <a:t>18</a:t>
            </a:fld>
            <a:endParaRPr lang="en-AU"/>
          </a:p>
        </p:txBody>
      </p:sp>
    </p:spTree>
    <p:extLst>
      <p:ext uri="{BB962C8B-B14F-4D97-AF65-F5344CB8AC3E}">
        <p14:creationId xmlns:p14="http://schemas.microsoft.com/office/powerpoint/2010/main" val="3606952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t>Mutagenicity: FP: </a:t>
            </a:r>
            <a:r>
              <a:rPr lang="en-AU" b="0" i="0">
                <a:solidFill>
                  <a:srgbClr val="CCCCCC"/>
                </a:solidFill>
                <a:effectLst/>
                <a:latin typeface="Menlo" panose="020B0609030804020204" pitchFamily="49" charset="0"/>
              </a:rPr>
              <a:t>Training Time: 11.44 seconds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a:solidFill>
                  <a:srgbClr val="CCCCCC"/>
                </a:solidFill>
                <a:effectLst/>
                <a:latin typeface="Menlo" panose="020B0609030804020204" pitchFamily="49" charset="0"/>
              </a:rPr>
              <a:t>Combined: </a:t>
            </a:r>
            <a:r>
              <a:rPr lang="en-AU" b="0" i="0" err="1">
                <a:solidFill>
                  <a:srgbClr val="CCCCCC"/>
                </a:solidFill>
                <a:effectLst/>
                <a:latin typeface="Menlo" panose="020B0609030804020204" pitchFamily="49" charset="0"/>
              </a:rPr>
              <a:t>ExtraTree</a:t>
            </a:r>
            <a:r>
              <a:rPr lang="en-AU" b="0" i="0">
                <a:solidFill>
                  <a:srgbClr val="CCCCCC"/>
                </a:solidFill>
                <a:effectLst/>
                <a:latin typeface="Menlo" panose="020B0609030804020204" pitchFamily="49" charset="0"/>
              </a:rPr>
              <a:t>: Training Time: 16.57 seconds</a:t>
            </a:r>
            <a:br>
              <a:rPr lang="en-AU"/>
            </a:br>
            <a:r>
              <a:rPr lang="en-AU"/>
              <a:t>AIDS FP: SVM: </a:t>
            </a:r>
            <a:r>
              <a:rPr lang="en-AU" b="0">
                <a:solidFill>
                  <a:srgbClr val="B5CEA8"/>
                </a:solidFill>
                <a:effectLst/>
                <a:latin typeface="Menlo" panose="020B0609030804020204" pitchFamily="49" charset="0"/>
              </a:rPr>
              <a:t>22.231395</a:t>
            </a:r>
            <a:endParaRPr lang="en-AU" b="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a:t>AIDS Combined: AdaBoost: </a:t>
            </a:r>
            <a:r>
              <a:rPr lang="en-AU" b="0">
                <a:solidFill>
                  <a:srgbClr val="B5CEA8"/>
                </a:solidFill>
                <a:effectLst/>
                <a:latin typeface="Menlo" panose="020B0609030804020204" pitchFamily="49" charset="0"/>
              </a:rPr>
              <a:t>8.219920</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a:solidFill>
                  <a:srgbClr val="B5CEA8"/>
                </a:solidFill>
                <a:effectLst/>
                <a:latin typeface="Menlo" panose="020B0609030804020204" pitchFamily="49" charset="0"/>
              </a:rPr>
              <a:t>PTC FP: SVM: 1.81</a:t>
            </a:r>
            <a:endParaRPr lang="en-AU" b="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0">
                <a:solidFill>
                  <a:srgbClr val="CCCCCC"/>
                </a:solidFill>
                <a:effectLst/>
                <a:latin typeface="Menlo" panose="020B0609030804020204" pitchFamily="49" charset="0"/>
              </a:rPr>
              <a:t>PTC Combined: RF: </a:t>
            </a:r>
            <a:r>
              <a:rPr lang="en-AU" b="0">
                <a:solidFill>
                  <a:srgbClr val="B5CEA8"/>
                </a:solidFill>
                <a:effectLst/>
                <a:latin typeface="Menlo" panose="020B0609030804020204" pitchFamily="49" charset="0"/>
              </a:rPr>
              <a:t>1.14</a:t>
            </a:r>
            <a:endParaRPr lang="en-AU" b="0">
              <a:solidFill>
                <a:srgbClr val="CCCCCC"/>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0">
                <a:solidFill>
                  <a:srgbClr val="CCCCCC"/>
                </a:solidFill>
                <a:effectLst/>
                <a:latin typeface="Menlo" panose="020B0609030804020204" pitchFamily="49" charset="0"/>
              </a:rPr>
              <a:t>DHFR FP LR: Training Time: 0.84 seconds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a:solidFill>
                  <a:srgbClr val="CCCCCC"/>
                </a:solidFill>
                <a:effectLst/>
                <a:latin typeface="Menlo" panose="020B0609030804020204" pitchFamily="49" charset="0"/>
              </a:rPr>
              <a:t>DHFR Combined ET: </a:t>
            </a:r>
            <a:r>
              <a:rPr lang="en-AU" b="0" i="0">
                <a:solidFill>
                  <a:srgbClr val="CCCCCC"/>
                </a:solidFill>
                <a:effectLst/>
                <a:latin typeface="Menlo" panose="020B0609030804020204" pitchFamily="49" charset="0"/>
              </a:rPr>
              <a:t>Training Time: 1.65 seconds</a:t>
            </a:r>
            <a:endParaRPr lang="en-AU" b="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08AE5516-4711-2E41-A19C-250F548ED171}" type="slidenum">
              <a:rPr lang="en-AU" smtClean="0"/>
              <a:t>20</a:t>
            </a:fld>
            <a:endParaRPr lang="en-AU"/>
          </a:p>
        </p:txBody>
      </p:sp>
    </p:spTree>
    <p:extLst>
      <p:ext uri="{BB962C8B-B14F-4D97-AF65-F5344CB8AC3E}">
        <p14:creationId xmlns:p14="http://schemas.microsoft.com/office/powerpoint/2010/main" val="985967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Accuracy</a:t>
            </a:r>
            <a:r>
              <a:rPr lang="en-US"/>
              <a:t> tells how many predictions were right.</a:t>
            </a:r>
            <a:br>
              <a:rPr lang="en-US">
                <a:cs typeface="+mn-lt"/>
              </a:rPr>
            </a:br>
            <a:r>
              <a:rPr lang="en-US" b="1"/>
              <a:t>AUC</a:t>
            </a:r>
            <a:r>
              <a:rPr lang="en-US"/>
              <a:t> tells how well the model separates the two classes, especially when dealing with class imbalance (like AIDS and DHFR).</a:t>
            </a:r>
            <a:br>
              <a:rPr lang="en-US">
                <a:cs typeface="+mn-lt"/>
              </a:rPr>
            </a:br>
            <a:r>
              <a:rPr lang="en-US">
                <a:ea typeface="Calibri"/>
                <a:cs typeface="Calibri"/>
              </a:rPr>
              <a:t>Optional Insights on DHFR (3D Structure): </a:t>
            </a:r>
            <a:r>
              <a:rPr lang="en-US" b="1" err="1"/>
              <a:t>GraphConv</a:t>
            </a:r>
            <a:r>
              <a:rPr lang="en-US" b="1"/>
              <a:t> outperforms </a:t>
            </a:r>
            <a:r>
              <a:rPr lang="en-US" b="1" err="1"/>
              <a:t>GCNConv</a:t>
            </a:r>
            <a:r>
              <a:rPr lang="en-US" b="1"/>
              <a:t> on DHFR because its spatial aggregation better captures local geometric patterns in 3D molecular structures, whereas </a:t>
            </a:r>
            <a:r>
              <a:rPr lang="en-US" b="1" err="1"/>
              <a:t>GCNConv's</a:t>
            </a:r>
            <a:r>
              <a:rPr lang="en-US" b="1"/>
              <a:t> spectral normalization tends to over-smooth these critical differences.</a:t>
            </a:r>
            <a:endParaRPr lang="en-US" b="1">
              <a:ea typeface="Calibri"/>
              <a:cs typeface="Calibri"/>
            </a:endParaRPr>
          </a:p>
          <a:p>
            <a:endParaRPr lang="en-US">
              <a:ea typeface="Calibri"/>
              <a:cs typeface="Calibri"/>
            </a:endParaRPr>
          </a:p>
          <a:p>
            <a:r>
              <a:rPr lang="en-US">
                <a:ea typeface="Calibri"/>
                <a:cs typeface="Calibri"/>
              </a:rPr>
              <a:t>Insights: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ea typeface="+mn-lt"/>
                <a:cs typeface="+mn-lt"/>
              </a:rPr>
              <a:t>GraphConv</a:t>
            </a:r>
            <a:r>
              <a:rPr lang="en-US">
                <a:ea typeface="+mn-lt"/>
                <a:cs typeface="+mn-lt"/>
              </a:rPr>
              <a:t> consistently outperforms </a:t>
            </a:r>
            <a:r>
              <a:rPr lang="en-US" err="1">
                <a:ea typeface="+mn-lt"/>
                <a:cs typeface="+mn-lt"/>
              </a:rPr>
              <a:t>GCNConv</a:t>
            </a:r>
            <a:r>
              <a:rPr lang="en-US">
                <a:ea typeface="+mn-lt"/>
                <a:cs typeface="+mn-lt"/>
              </a:rPr>
              <a:t> in </a:t>
            </a:r>
            <a:r>
              <a:rPr lang="en-US" u="sng">
                <a:ea typeface="+mn-lt"/>
                <a:cs typeface="+mn-lt"/>
              </a:rPr>
              <a:t>AUC</a:t>
            </a:r>
            <a:r>
              <a:rPr lang="en-US">
                <a:ea typeface="+mn-lt"/>
                <a:cs typeface="+mn-lt"/>
              </a:rPr>
              <a:t> (especially under class imbalance or structural difference)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solidFill>
                  <a:srgbClr val="000000"/>
                </a:solidFill>
                <a:ea typeface="+mn-lt"/>
                <a:cs typeface="+mn-lt"/>
              </a:rPr>
              <a:t>GraphConv</a:t>
            </a:r>
            <a:r>
              <a:rPr lang="en-US">
                <a:solidFill>
                  <a:srgbClr val="000000"/>
                </a:solidFill>
                <a:ea typeface="+mn-lt"/>
                <a:cs typeface="+mn-lt"/>
              </a:rPr>
              <a:t> outperforms </a:t>
            </a:r>
            <a:r>
              <a:rPr lang="en-US" err="1">
                <a:solidFill>
                  <a:srgbClr val="000000"/>
                </a:solidFill>
                <a:ea typeface="+mn-lt"/>
                <a:cs typeface="+mn-lt"/>
              </a:rPr>
              <a:t>GCNConv</a:t>
            </a:r>
            <a:r>
              <a:rPr lang="en-US">
                <a:solidFill>
                  <a:srgbClr val="000000"/>
                </a:solidFill>
                <a:ea typeface="+mn-lt"/>
                <a:cs typeface="+mn-lt"/>
              </a:rPr>
              <a:t> on DHFR by preserving local 3D patterns that </a:t>
            </a:r>
            <a:r>
              <a:rPr lang="en-US" err="1">
                <a:solidFill>
                  <a:srgbClr val="000000"/>
                </a:solidFill>
                <a:ea typeface="+mn-lt"/>
                <a:cs typeface="+mn-lt"/>
              </a:rPr>
              <a:t>GCNConv's</a:t>
            </a:r>
            <a:r>
              <a:rPr lang="en-US">
                <a:solidFill>
                  <a:srgbClr val="000000"/>
                </a:solidFill>
                <a:ea typeface="+mn-lt"/>
                <a:cs typeface="+mn-lt"/>
              </a:rPr>
              <a:t> spectral normalization tends to over-smooth. (ΔAUC=31.9%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ea typeface="+mn-lt"/>
              <a:cs typeface="+mn-lt"/>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08AE5516-4711-2E41-A19C-250F548ED171}" type="slidenum">
              <a:rPr lang="en-AU" smtClean="0"/>
              <a:t>25</a:t>
            </a:fld>
            <a:endParaRPr lang="en-AU"/>
          </a:p>
        </p:txBody>
      </p:sp>
    </p:spTree>
    <p:extLst>
      <p:ext uri="{BB962C8B-B14F-4D97-AF65-F5344CB8AC3E}">
        <p14:creationId xmlns:p14="http://schemas.microsoft.com/office/powerpoint/2010/main" val="2366994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528DD-697B-5A28-7249-4A52E7F6E68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16025FBF-688E-090A-D36C-A9323E340A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4B75F272-EC9D-2568-3B11-B56CA0479CE9}"/>
              </a:ext>
            </a:extLst>
          </p:cNvPr>
          <p:cNvSpPr>
            <a:spLocks noGrp="1"/>
          </p:cNvSpPr>
          <p:nvPr>
            <p:ph type="dt" sz="half" idx="10"/>
          </p:nvPr>
        </p:nvSpPr>
        <p:spPr/>
        <p:txBody>
          <a:bodyPr/>
          <a:lstStyle/>
          <a:p>
            <a:fld id="{B9668405-A4E4-8C45-8C88-81619DBFD8AB}" type="datetime1">
              <a:rPr lang="en-AU" smtClean="0"/>
              <a:t>20/10/2025</a:t>
            </a:fld>
            <a:endParaRPr lang="en-AU"/>
          </a:p>
        </p:txBody>
      </p:sp>
      <p:sp>
        <p:nvSpPr>
          <p:cNvPr id="5" name="Footer Placeholder 4">
            <a:extLst>
              <a:ext uri="{FF2B5EF4-FFF2-40B4-BE49-F238E27FC236}">
                <a16:creationId xmlns:a16="http://schemas.microsoft.com/office/drawing/2014/main" id="{D86129A0-A025-D28A-4243-A7B93E80E07A}"/>
              </a:ext>
            </a:extLst>
          </p:cNvPr>
          <p:cNvSpPr>
            <a:spLocks noGrp="1"/>
          </p:cNvSpPr>
          <p:nvPr>
            <p:ph type="ftr" sz="quarter" idx="11"/>
          </p:nvPr>
        </p:nvSpPr>
        <p:spPr>
          <a:xfrm>
            <a:off x="4038600" y="6356350"/>
            <a:ext cx="4114800" cy="365125"/>
          </a:xfrm>
          <a:prstGeom prst="rect">
            <a:avLst/>
          </a:prstGeom>
        </p:spPr>
        <p:txBody>
          <a:bodyPr/>
          <a:lstStyle/>
          <a:p>
            <a:r>
              <a:rPr lang="en-AU"/>
              <a:t>A Multi-Method Approach to Molecular Activity Prediction</a:t>
            </a:r>
          </a:p>
        </p:txBody>
      </p:sp>
      <p:sp>
        <p:nvSpPr>
          <p:cNvPr id="6" name="Slide Number Placeholder 5">
            <a:extLst>
              <a:ext uri="{FF2B5EF4-FFF2-40B4-BE49-F238E27FC236}">
                <a16:creationId xmlns:a16="http://schemas.microsoft.com/office/drawing/2014/main" id="{CA67AC14-6CE7-3975-1B52-99225D3F9D1E}"/>
              </a:ext>
            </a:extLst>
          </p:cNvPr>
          <p:cNvSpPr>
            <a:spLocks noGrp="1"/>
          </p:cNvSpPr>
          <p:nvPr>
            <p:ph type="sldNum" sz="quarter" idx="12"/>
          </p:nvPr>
        </p:nvSpPr>
        <p:spPr/>
        <p:txBody>
          <a:bodyPr/>
          <a:lstStyle/>
          <a:p>
            <a:fld id="{BDFE8AA4-FEF7-A840-AF01-B040DC34D9F0}" type="slidenum">
              <a:rPr lang="en-AU" smtClean="0"/>
              <a:t>‹#›</a:t>
            </a:fld>
            <a:endParaRPr lang="en-AU"/>
          </a:p>
        </p:txBody>
      </p:sp>
    </p:spTree>
    <p:extLst>
      <p:ext uri="{BB962C8B-B14F-4D97-AF65-F5344CB8AC3E}">
        <p14:creationId xmlns:p14="http://schemas.microsoft.com/office/powerpoint/2010/main" val="3473542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3DB82-DE09-A984-D4C4-2823EEB1F8E2}"/>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928818F5-CE50-58AA-D5A7-4098E989C20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1D18CC3C-47EC-8CE4-DB39-DB896E6030CF}"/>
              </a:ext>
            </a:extLst>
          </p:cNvPr>
          <p:cNvSpPr>
            <a:spLocks noGrp="1"/>
          </p:cNvSpPr>
          <p:nvPr>
            <p:ph type="dt" sz="half" idx="10"/>
          </p:nvPr>
        </p:nvSpPr>
        <p:spPr/>
        <p:txBody>
          <a:bodyPr/>
          <a:lstStyle/>
          <a:p>
            <a:fld id="{A256DF52-665A-4A4F-834F-01CBA207A84A}" type="datetime1">
              <a:rPr lang="en-AU" smtClean="0"/>
              <a:t>20/10/2025</a:t>
            </a:fld>
            <a:endParaRPr lang="en-AU"/>
          </a:p>
        </p:txBody>
      </p:sp>
      <p:sp>
        <p:nvSpPr>
          <p:cNvPr id="5" name="Footer Placeholder 4">
            <a:extLst>
              <a:ext uri="{FF2B5EF4-FFF2-40B4-BE49-F238E27FC236}">
                <a16:creationId xmlns:a16="http://schemas.microsoft.com/office/drawing/2014/main" id="{2F4C8990-2319-044A-98CD-C3E01B3009AB}"/>
              </a:ext>
            </a:extLst>
          </p:cNvPr>
          <p:cNvSpPr>
            <a:spLocks noGrp="1"/>
          </p:cNvSpPr>
          <p:nvPr>
            <p:ph type="ftr" sz="quarter" idx="11"/>
          </p:nvPr>
        </p:nvSpPr>
        <p:spPr>
          <a:xfrm>
            <a:off x="4038600" y="6356350"/>
            <a:ext cx="4114800" cy="365125"/>
          </a:xfrm>
          <a:prstGeom prst="rect">
            <a:avLst/>
          </a:prstGeom>
        </p:spPr>
        <p:txBody>
          <a:bodyPr/>
          <a:lstStyle/>
          <a:p>
            <a:r>
              <a:rPr lang="en-AU"/>
              <a:t>A Multi-Method Approach to Molecular Activity Prediction</a:t>
            </a:r>
          </a:p>
        </p:txBody>
      </p:sp>
      <p:sp>
        <p:nvSpPr>
          <p:cNvPr id="6" name="Slide Number Placeholder 5">
            <a:extLst>
              <a:ext uri="{FF2B5EF4-FFF2-40B4-BE49-F238E27FC236}">
                <a16:creationId xmlns:a16="http://schemas.microsoft.com/office/drawing/2014/main" id="{0C5244A8-A2CA-DB24-EE41-F190C99D80B6}"/>
              </a:ext>
            </a:extLst>
          </p:cNvPr>
          <p:cNvSpPr>
            <a:spLocks noGrp="1"/>
          </p:cNvSpPr>
          <p:nvPr>
            <p:ph type="sldNum" sz="quarter" idx="12"/>
          </p:nvPr>
        </p:nvSpPr>
        <p:spPr/>
        <p:txBody>
          <a:bodyPr/>
          <a:lstStyle/>
          <a:p>
            <a:fld id="{BDFE8AA4-FEF7-A840-AF01-B040DC34D9F0}" type="slidenum">
              <a:rPr lang="en-AU" smtClean="0"/>
              <a:t>‹#›</a:t>
            </a:fld>
            <a:endParaRPr lang="en-AU"/>
          </a:p>
        </p:txBody>
      </p:sp>
    </p:spTree>
    <p:extLst>
      <p:ext uri="{BB962C8B-B14F-4D97-AF65-F5344CB8AC3E}">
        <p14:creationId xmlns:p14="http://schemas.microsoft.com/office/powerpoint/2010/main" val="2361295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6DD1BF-E697-06C7-EC14-DB960356C55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7B563B81-DAF2-DB6A-30E2-13C3C39F778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14D734F3-F759-C301-B576-2CCCE385A292}"/>
              </a:ext>
            </a:extLst>
          </p:cNvPr>
          <p:cNvSpPr>
            <a:spLocks noGrp="1"/>
          </p:cNvSpPr>
          <p:nvPr>
            <p:ph type="dt" sz="half" idx="10"/>
          </p:nvPr>
        </p:nvSpPr>
        <p:spPr/>
        <p:txBody>
          <a:bodyPr/>
          <a:lstStyle/>
          <a:p>
            <a:fld id="{C8F15D48-9C7C-864D-9C13-1FD03D439483}" type="datetime1">
              <a:rPr lang="en-AU" smtClean="0"/>
              <a:t>20/10/2025</a:t>
            </a:fld>
            <a:endParaRPr lang="en-AU"/>
          </a:p>
        </p:txBody>
      </p:sp>
      <p:sp>
        <p:nvSpPr>
          <p:cNvPr id="5" name="Footer Placeholder 4">
            <a:extLst>
              <a:ext uri="{FF2B5EF4-FFF2-40B4-BE49-F238E27FC236}">
                <a16:creationId xmlns:a16="http://schemas.microsoft.com/office/drawing/2014/main" id="{324E2885-E839-B64F-2B75-E9596E8E3811}"/>
              </a:ext>
            </a:extLst>
          </p:cNvPr>
          <p:cNvSpPr>
            <a:spLocks noGrp="1"/>
          </p:cNvSpPr>
          <p:nvPr>
            <p:ph type="ftr" sz="quarter" idx="11"/>
          </p:nvPr>
        </p:nvSpPr>
        <p:spPr>
          <a:xfrm>
            <a:off x="4038600" y="6356350"/>
            <a:ext cx="4114800" cy="365125"/>
          </a:xfrm>
          <a:prstGeom prst="rect">
            <a:avLst/>
          </a:prstGeom>
        </p:spPr>
        <p:txBody>
          <a:bodyPr/>
          <a:lstStyle/>
          <a:p>
            <a:r>
              <a:rPr lang="en-AU"/>
              <a:t>A Multi-Method Approach to Molecular Activity Prediction</a:t>
            </a:r>
          </a:p>
        </p:txBody>
      </p:sp>
      <p:sp>
        <p:nvSpPr>
          <p:cNvPr id="6" name="Slide Number Placeholder 5">
            <a:extLst>
              <a:ext uri="{FF2B5EF4-FFF2-40B4-BE49-F238E27FC236}">
                <a16:creationId xmlns:a16="http://schemas.microsoft.com/office/drawing/2014/main" id="{9F529156-9893-50A4-37D0-17CBAAA7EA3F}"/>
              </a:ext>
            </a:extLst>
          </p:cNvPr>
          <p:cNvSpPr>
            <a:spLocks noGrp="1"/>
          </p:cNvSpPr>
          <p:nvPr>
            <p:ph type="sldNum" sz="quarter" idx="12"/>
          </p:nvPr>
        </p:nvSpPr>
        <p:spPr/>
        <p:txBody>
          <a:bodyPr/>
          <a:lstStyle/>
          <a:p>
            <a:fld id="{BDFE8AA4-FEF7-A840-AF01-B040DC34D9F0}" type="slidenum">
              <a:rPr lang="en-AU" smtClean="0"/>
              <a:t>‹#›</a:t>
            </a:fld>
            <a:endParaRPr lang="en-AU"/>
          </a:p>
        </p:txBody>
      </p:sp>
    </p:spTree>
    <p:extLst>
      <p:ext uri="{BB962C8B-B14F-4D97-AF65-F5344CB8AC3E}">
        <p14:creationId xmlns:p14="http://schemas.microsoft.com/office/powerpoint/2010/main" val="3527242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0CCE0-EEBB-4EFE-12CE-BDEE72FE608C}"/>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743E5E10-E55D-9E61-7805-1413B298165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D7F87AD7-795F-23F1-5A96-3822465A6E5E}"/>
              </a:ext>
            </a:extLst>
          </p:cNvPr>
          <p:cNvSpPr>
            <a:spLocks noGrp="1"/>
          </p:cNvSpPr>
          <p:nvPr>
            <p:ph type="dt" sz="half" idx="10"/>
          </p:nvPr>
        </p:nvSpPr>
        <p:spPr/>
        <p:txBody>
          <a:bodyPr/>
          <a:lstStyle/>
          <a:p>
            <a:fld id="{522B7D7F-BD91-354A-8580-9EA35C2AFC94}" type="datetime1">
              <a:rPr lang="en-AU" smtClean="0"/>
              <a:t>20/10/2025</a:t>
            </a:fld>
            <a:endParaRPr lang="en-AU"/>
          </a:p>
        </p:txBody>
      </p:sp>
      <p:sp>
        <p:nvSpPr>
          <p:cNvPr id="5" name="Footer Placeholder 4">
            <a:extLst>
              <a:ext uri="{FF2B5EF4-FFF2-40B4-BE49-F238E27FC236}">
                <a16:creationId xmlns:a16="http://schemas.microsoft.com/office/drawing/2014/main" id="{99426C3C-6F31-DA3B-CE36-BB22362BC895}"/>
              </a:ext>
            </a:extLst>
          </p:cNvPr>
          <p:cNvSpPr>
            <a:spLocks noGrp="1"/>
          </p:cNvSpPr>
          <p:nvPr>
            <p:ph type="ftr" sz="quarter" idx="11"/>
          </p:nvPr>
        </p:nvSpPr>
        <p:spPr>
          <a:xfrm>
            <a:off x="4038600" y="6356350"/>
            <a:ext cx="4114800" cy="365125"/>
          </a:xfrm>
          <a:prstGeom prst="rect">
            <a:avLst/>
          </a:prstGeom>
        </p:spPr>
        <p:txBody>
          <a:bodyPr/>
          <a:lstStyle/>
          <a:p>
            <a:r>
              <a:rPr lang="en-AU"/>
              <a:t>A Multi-Method Approach to Molecular Activity Prediction</a:t>
            </a:r>
          </a:p>
        </p:txBody>
      </p:sp>
      <p:sp>
        <p:nvSpPr>
          <p:cNvPr id="6" name="Slide Number Placeholder 5">
            <a:extLst>
              <a:ext uri="{FF2B5EF4-FFF2-40B4-BE49-F238E27FC236}">
                <a16:creationId xmlns:a16="http://schemas.microsoft.com/office/drawing/2014/main" id="{046CA04D-B942-5D51-2A57-9D09FA09AA8B}"/>
              </a:ext>
            </a:extLst>
          </p:cNvPr>
          <p:cNvSpPr>
            <a:spLocks noGrp="1"/>
          </p:cNvSpPr>
          <p:nvPr>
            <p:ph type="sldNum" sz="quarter" idx="12"/>
          </p:nvPr>
        </p:nvSpPr>
        <p:spPr/>
        <p:txBody>
          <a:bodyPr/>
          <a:lstStyle/>
          <a:p>
            <a:fld id="{BDFE8AA4-FEF7-A840-AF01-B040DC34D9F0}" type="slidenum">
              <a:rPr lang="en-AU" smtClean="0"/>
              <a:t>‹#›</a:t>
            </a:fld>
            <a:endParaRPr lang="en-AU"/>
          </a:p>
        </p:txBody>
      </p:sp>
    </p:spTree>
    <p:extLst>
      <p:ext uri="{BB962C8B-B14F-4D97-AF65-F5344CB8AC3E}">
        <p14:creationId xmlns:p14="http://schemas.microsoft.com/office/powerpoint/2010/main" val="5662625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6F719-8515-4621-4497-A89E606FAA2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47828674-C134-36EF-5EBA-4562497500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F1ECEBF-C358-1D63-DE44-AD91BA6C32EA}"/>
              </a:ext>
            </a:extLst>
          </p:cNvPr>
          <p:cNvSpPr>
            <a:spLocks noGrp="1"/>
          </p:cNvSpPr>
          <p:nvPr>
            <p:ph type="dt" sz="half" idx="10"/>
          </p:nvPr>
        </p:nvSpPr>
        <p:spPr/>
        <p:txBody>
          <a:bodyPr/>
          <a:lstStyle/>
          <a:p>
            <a:fld id="{0F16D4AB-6318-6848-AE23-3C27B0305988}" type="datetime1">
              <a:rPr lang="en-AU" smtClean="0"/>
              <a:t>20/10/2025</a:t>
            </a:fld>
            <a:endParaRPr lang="en-AU"/>
          </a:p>
        </p:txBody>
      </p:sp>
      <p:sp>
        <p:nvSpPr>
          <p:cNvPr id="5" name="Footer Placeholder 4">
            <a:extLst>
              <a:ext uri="{FF2B5EF4-FFF2-40B4-BE49-F238E27FC236}">
                <a16:creationId xmlns:a16="http://schemas.microsoft.com/office/drawing/2014/main" id="{05C33148-1953-9CC2-0EE6-E1FC73507465}"/>
              </a:ext>
            </a:extLst>
          </p:cNvPr>
          <p:cNvSpPr>
            <a:spLocks noGrp="1"/>
          </p:cNvSpPr>
          <p:nvPr>
            <p:ph type="ftr" sz="quarter" idx="11"/>
          </p:nvPr>
        </p:nvSpPr>
        <p:spPr>
          <a:xfrm>
            <a:off x="4038600" y="6356350"/>
            <a:ext cx="4114800" cy="365125"/>
          </a:xfrm>
          <a:prstGeom prst="rect">
            <a:avLst/>
          </a:prstGeom>
        </p:spPr>
        <p:txBody>
          <a:bodyPr/>
          <a:lstStyle/>
          <a:p>
            <a:r>
              <a:rPr lang="en-AU"/>
              <a:t>A Multi-Method Approach to Molecular Activity Prediction</a:t>
            </a:r>
          </a:p>
        </p:txBody>
      </p:sp>
      <p:sp>
        <p:nvSpPr>
          <p:cNvPr id="6" name="Slide Number Placeholder 5">
            <a:extLst>
              <a:ext uri="{FF2B5EF4-FFF2-40B4-BE49-F238E27FC236}">
                <a16:creationId xmlns:a16="http://schemas.microsoft.com/office/drawing/2014/main" id="{369F2A3D-876F-60DE-1275-A0C05604AE04}"/>
              </a:ext>
            </a:extLst>
          </p:cNvPr>
          <p:cNvSpPr>
            <a:spLocks noGrp="1"/>
          </p:cNvSpPr>
          <p:nvPr>
            <p:ph type="sldNum" sz="quarter" idx="12"/>
          </p:nvPr>
        </p:nvSpPr>
        <p:spPr/>
        <p:txBody>
          <a:bodyPr/>
          <a:lstStyle/>
          <a:p>
            <a:fld id="{BDFE8AA4-FEF7-A840-AF01-B040DC34D9F0}" type="slidenum">
              <a:rPr lang="en-AU" smtClean="0"/>
              <a:t>‹#›</a:t>
            </a:fld>
            <a:endParaRPr lang="en-AU"/>
          </a:p>
        </p:txBody>
      </p:sp>
    </p:spTree>
    <p:extLst>
      <p:ext uri="{BB962C8B-B14F-4D97-AF65-F5344CB8AC3E}">
        <p14:creationId xmlns:p14="http://schemas.microsoft.com/office/powerpoint/2010/main" val="462228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878D-3913-2455-0B9A-56B8A8500A40}"/>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1BC2383D-F3CE-4C4A-DA53-11EB5E790F2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E8B4CE07-041F-2C35-7B74-57C4773AF10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7DC56B89-C425-05A7-3D62-D31105A5C229}"/>
              </a:ext>
            </a:extLst>
          </p:cNvPr>
          <p:cNvSpPr>
            <a:spLocks noGrp="1"/>
          </p:cNvSpPr>
          <p:nvPr>
            <p:ph type="dt" sz="half" idx="10"/>
          </p:nvPr>
        </p:nvSpPr>
        <p:spPr/>
        <p:txBody>
          <a:bodyPr/>
          <a:lstStyle/>
          <a:p>
            <a:fld id="{35E7F073-9118-8C4D-9C38-4FF35E7A7646}" type="datetime1">
              <a:rPr lang="en-AU" smtClean="0"/>
              <a:t>20/10/2025</a:t>
            </a:fld>
            <a:endParaRPr lang="en-AU"/>
          </a:p>
        </p:txBody>
      </p:sp>
      <p:sp>
        <p:nvSpPr>
          <p:cNvPr id="6" name="Footer Placeholder 5">
            <a:extLst>
              <a:ext uri="{FF2B5EF4-FFF2-40B4-BE49-F238E27FC236}">
                <a16:creationId xmlns:a16="http://schemas.microsoft.com/office/drawing/2014/main" id="{888235E8-CA18-8E76-2F76-6B91C4F28C76}"/>
              </a:ext>
            </a:extLst>
          </p:cNvPr>
          <p:cNvSpPr>
            <a:spLocks noGrp="1"/>
          </p:cNvSpPr>
          <p:nvPr>
            <p:ph type="ftr" sz="quarter" idx="11"/>
          </p:nvPr>
        </p:nvSpPr>
        <p:spPr>
          <a:xfrm>
            <a:off x="4038600" y="6356350"/>
            <a:ext cx="4114800" cy="365125"/>
          </a:xfrm>
          <a:prstGeom prst="rect">
            <a:avLst/>
          </a:prstGeom>
        </p:spPr>
        <p:txBody>
          <a:bodyPr/>
          <a:lstStyle/>
          <a:p>
            <a:r>
              <a:rPr lang="en-AU"/>
              <a:t>A Multi-Method Approach to Molecular Activity Prediction</a:t>
            </a:r>
          </a:p>
        </p:txBody>
      </p:sp>
      <p:sp>
        <p:nvSpPr>
          <p:cNvPr id="7" name="Slide Number Placeholder 6">
            <a:extLst>
              <a:ext uri="{FF2B5EF4-FFF2-40B4-BE49-F238E27FC236}">
                <a16:creationId xmlns:a16="http://schemas.microsoft.com/office/drawing/2014/main" id="{65C9949A-8B80-7BB4-5319-BA02C117A1F0}"/>
              </a:ext>
            </a:extLst>
          </p:cNvPr>
          <p:cNvSpPr>
            <a:spLocks noGrp="1"/>
          </p:cNvSpPr>
          <p:nvPr>
            <p:ph type="sldNum" sz="quarter" idx="12"/>
          </p:nvPr>
        </p:nvSpPr>
        <p:spPr/>
        <p:txBody>
          <a:bodyPr/>
          <a:lstStyle/>
          <a:p>
            <a:fld id="{BDFE8AA4-FEF7-A840-AF01-B040DC34D9F0}" type="slidenum">
              <a:rPr lang="en-AU" smtClean="0"/>
              <a:t>‹#›</a:t>
            </a:fld>
            <a:endParaRPr lang="en-AU"/>
          </a:p>
        </p:txBody>
      </p:sp>
    </p:spTree>
    <p:extLst>
      <p:ext uri="{BB962C8B-B14F-4D97-AF65-F5344CB8AC3E}">
        <p14:creationId xmlns:p14="http://schemas.microsoft.com/office/powerpoint/2010/main" val="1390865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ADF6B-BDAB-0ECB-3654-0BE27A039EF7}"/>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12C15185-8142-8B03-E230-49937D6F3A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D38D6CE-86B9-0FE9-6F3E-90A6998D136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5C84D4C6-9098-9523-AB4D-88046E46E1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7693D25-E926-FB10-681B-11A43DB7B4F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84C15EC1-77F5-5771-38F1-EAC9C3523931}"/>
              </a:ext>
            </a:extLst>
          </p:cNvPr>
          <p:cNvSpPr>
            <a:spLocks noGrp="1"/>
          </p:cNvSpPr>
          <p:nvPr>
            <p:ph type="dt" sz="half" idx="10"/>
          </p:nvPr>
        </p:nvSpPr>
        <p:spPr/>
        <p:txBody>
          <a:bodyPr/>
          <a:lstStyle/>
          <a:p>
            <a:fld id="{5786C480-1662-F64E-8D98-34B55941AFE0}" type="datetime1">
              <a:rPr lang="en-AU" smtClean="0"/>
              <a:t>20/10/2025</a:t>
            </a:fld>
            <a:endParaRPr lang="en-AU"/>
          </a:p>
        </p:txBody>
      </p:sp>
      <p:sp>
        <p:nvSpPr>
          <p:cNvPr id="8" name="Footer Placeholder 7">
            <a:extLst>
              <a:ext uri="{FF2B5EF4-FFF2-40B4-BE49-F238E27FC236}">
                <a16:creationId xmlns:a16="http://schemas.microsoft.com/office/drawing/2014/main" id="{6756E543-CC71-5AC9-3162-F982E18EA184}"/>
              </a:ext>
            </a:extLst>
          </p:cNvPr>
          <p:cNvSpPr>
            <a:spLocks noGrp="1"/>
          </p:cNvSpPr>
          <p:nvPr>
            <p:ph type="ftr" sz="quarter" idx="11"/>
          </p:nvPr>
        </p:nvSpPr>
        <p:spPr>
          <a:xfrm>
            <a:off x="4038600" y="6356350"/>
            <a:ext cx="4114800" cy="365125"/>
          </a:xfrm>
          <a:prstGeom prst="rect">
            <a:avLst/>
          </a:prstGeom>
        </p:spPr>
        <p:txBody>
          <a:bodyPr/>
          <a:lstStyle/>
          <a:p>
            <a:r>
              <a:rPr lang="en-AU"/>
              <a:t>A Multi-Method Approach to Molecular Activity Prediction</a:t>
            </a:r>
          </a:p>
        </p:txBody>
      </p:sp>
      <p:sp>
        <p:nvSpPr>
          <p:cNvPr id="9" name="Slide Number Placeholder 8">
            <a:extLst>
              <a:ext uri="{FF2B5EF4-FFF2-40B4-BE49-F238E27FC236}">
                <a16:creationId xmlns:a16="http://schemas.microsoft.com/office/drawing/2014/main" id="{08D55806-FE2C-EE5D-A50E-9CBF3DB2D5CC}"/>
              </a:ext>
            </a:extLst>
          </p:cNvPr>
          <p:cNvSpPr>
            <a:spLocks noGrp="1"/>
          </p:cNvSpPr>
          <p:nvPr>
            <p:ph type="sldNum" sz="quarter" idx="12"/>
          </p:nvPr>
        </p:nvSpPr>
        <p:spPr/>
        <p:txBody>
          <a:bodyPr/>
          <a:lstStyle/>
          <a:p>
            <a:fld id="{BDFE8AA4-FEF7-A840-AF01-B040DC34D9F0}" type="slidenum">
              <a:rPr lang="en-AU" smtClean="0"/>
              <a:t>‹#›</a:t>
            </a:fld>
            <a:endParaRPr lang="en-AU"/>
          </a:p>
        </p:txBody>
      </p:sp>
    </p:spTree>
    <p:extLst>
      <p:ext uri="{BB962C8B-B14F-4D97-AF65-F5344CB8AC3E}">
        <p14:creationId xmlns:p14="http://schemas.microsoft.com/office/powerpoint/2010/main" val="1268018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64F8-EA68-46A7-C515-F2E10253AD29}"/>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F6E03304-8121-89F8-77C1-0F03809E9DC3}"/>
              </a:ext>
            </a:extLst>
          </p:cNvPr>
          <p:cNvSpPr>
            <a:spLocks noGrp="1"/>
          </p:cNvSpPr>
          <p:nvPr>
            <p:ph type="dt" sz="half" idx="10"/>
          </p:nvPr>
        </p:nvSpPr>
        <p:spPr/>
        <p:txBody>
          <a:bodyPr/>
          <a:lstStyle/>
          <a:p>
            <a:fld id="{5238A8E1-2E32-0C43-BCE6-D956BBBD9902}" type="datetime1">
              <a:rPr lang="en-AU" smtClean="0"/>
              <a:t>20/10/2025</a:t>
            </a:fld>
            <a:endParaRPr lang="en-AU"/>
          </a:p>
        </p:txBody>
      </p:sp>
      <p:sp>
        <p:nvSpPr>
          <p:cNvPr id="4" name="Footer Placeholder 3">
            <a:extLst>
              <a:ext uri="{FF2B5EF4-FFF2-40B4-BE49-F238E27FC236}">
                <a16:creationId xmlns:a16="http://schemas.microsoft.com/office/drawing/2014/main" id="{5B41AFFF-DED3-3790-C29D-81E24B36D98A}"/>
              </a:ext>
            </a:extLst>
          </p:cNvPr>
          <p:cNvSpPr>
            <a:spLocks noGrp="1"/>
          </p:cNvSpPr>
          <p:nvPr>
            <p:ph type="ftr" sz="quarter" idx="11"/>
          </p:nvPr>
        </p:nvSpPr>
        <p:spPr>
          <a:xfrm>
            <a:off x="4038600" y="6356350"/>
            <a:ext cx="4114800" cy="365125"/>
          </a:xfrm>
          <a:prstGeom prst="rect">
            <a:avLst/>
          </a:prstGeom>
        </p:spPr>
        <p:txBody>
          <a:bodyPr/>
          <a:lstStyle/>
          <a:p>
            <a:r>
              <a:rPr lang="en-AU"/>
              <a:t>A Multi-Method Approach to Molecular Activity Prediction</a:t>
            </a:r>
          </a:p>
        </p:txBody>
      </p:sp>
      <p:sp>
        <p:nvSpPr>
          <p:cNvPr id="5" name="Slide Number Placeholder 4">
            <a:extLst>
              <a:ext uri="{FF2B5EF4-FFF2-40B4-BE49-F238E27FC236}">
                <a16:creationId xmlns:a16="http://schemas.microsoft.com/office/drawing/2014/main" id="{8609085E-45F1-45C0-1DD2-1771CB535B3D}"/>
              </a:ext>
            </a:extLst>
          </p:cNvPr>
          <p:cNvSpPr>
            <a:spLocks noGrp="1"/>
          </p:cNvSpPr>
          <p:nvPr>
            <p:ph type="sldNum" sz="quarter" idx="12"/>
          </p:nvPr>
        </p:nvSpPr>
        <p:spPr/>
        <p:txBody>
          <a:bodyPr/>
          <a:lstStyle/>
          <a:p>
            <a:fld id="{BDFE8AA4-FEF7-A840-AF01-B040DC34D9F0}" type="slidenum">
              <a:rPr lang="en-AU" smtClean="0"/>
              <a:t>‹#›</a:t>
            </a:fld>
            <a:endParaRPr lang="en-AU"/>
          </a:p>
        </p:txBody>
      </p:sp>
    </p:spTree>
    <p:extLst>
      <p:ext uri="{BB962C8B-B14F-4D97-AF65-F5344CB8AC3E}">
        <p14:creationId xmlns:p14="http://schemas.microsoft.com/office/powerpoint/2010/main" val="3776771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EDA93B-373B-8E0F-98A3-8319297685F0}"/>
              </a:ext>
            </a:extLst>
          </p:cNvPr>
          <p:cNvSpPr>
            <a:spLocks noGrp="1"/>
          </p:cNvSpPr>
          <p:nvPr>
            <p:ph type="dt" sz="half" idx="10"/>
          </p:nvPr>
        </p:nvSpPr>
        <p:spPr/>
        <p:txBody>
          <a:bodyPr/>
          <a:lstStyle/>
          <a:p>
            <a:fld id="{E0ADA04B-3500-BC40-845D-C5386DD823BF}" type="datetime1">
              <a:rPr lang="en-AU" smtClean="0"/>
              <a:t>20/10/2025</a:t>
            </a:fld>
            <a:endParaRPr lang="en-AU"/>
          </a:p>
        </p:txBody>
      </p:sp>
      <p:sp>
        <p:nvSpPr>
          <p:cNvPr id="3" name="Footer Placeholder 2">
            <a:extLst>
              <a:ext uri="{FF2B5EF4-FFF2-40B4-BE49-F238E27FC236}">
                <a16:creationId xmlns:a16="http://schemas.microsoft.com/office/drawing/2014/main" id="{251CEF6A-473A-0FB2-7780-9CE54BB9F107}"/>
              </a:ext>
            </a:extLst>
          </p:cNvPr>
          <p:cNvSpPr>
            <a:spLocks noGrp="1"/>
          </p:cNvSpPr>
          <p:nvPr>
            <p:ph type="ftr" sz="quarter" idx="11"/>
          </p:nvPr>
        </p:nvSpPr>
        <p:spPr>
          <a:xfrm>
            <a:off x="4038600" y="6356350"/>
            <a:ext cx="4114800" cy="365125"/>
          </a:xfrm>
          <a:prstGeom prst="rect">
            <a:avLst/>
          </a:prstGeom>
        </p:spPr>
        <p:txBody>
          <a:bodyPr/>
          <a:lstStyle/>
          <a:p>
            <a:r>
              <a:rPr lang="en-AU"/>
              <a:t>A Multi-Method Approach to Molecular Activity Prediction</a:t>
            </a:r>
          </a:p>
        </p:txBody>
      </p:sp>
      <p:sp>
        <p:nvSpPr>
          <p:cNvPr id="4" name="Slide Number Placeholder 3">
            <a:extLst>
              <a:ext uri="{FF2B5EF4-FFF2-40B4-BE49-F238E27FC236}">
                <a16:creationId xmlns:a16="http://schemas.microsoft.com/office/drawing/2014/main" id="{AC9A2228-90DE-0D27-A654-6C5C67FDB5A5}"/>
              </a:ext>
            </a:extLst>
          </p:cNvPr>
          <p:cNvSpPr>
            <a:spLocks noGrp="1"/>
          </p:cNvSpPr>
          <p:nvPr>
            <p:ph type="sldNum" sz="quarter" idx="12"/>
          </p:nvPr>
        </p:nvSpPr>
        <p:spPr/>
        <p:txBody>
          <a:bodyPr/>
          <a:lstStyle/>
          <a:p>
            <a:fld id="{BDFE8AA4-FEF7-A840-AF01-B040DC34D9F0}" type="slidenum">
              <a:rPr lang="en-AU" smtClean="0"/>
              <a:t>‹#›</a:t>
            </a:fld>
            <a:endParaRPr lang="en-AU"/>
          </a:p>
        </p:txBody>
      </p:sp>
    </p:spTree>
    <p:extLst>
      <p:ext uri="{BB962C8B-B14F-4D97-AF65-F5344CB8AC3E}">
        <p14:creationId xmlns:p14="http://schemas.microsoft.com/office/powerpoint/2010/main" val="2667502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6EA7F-2753-CE33-9E2D-2FCE7F10BDB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BC51B77C-2945-095B-848B-DC86FD3654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45111E9B-8B7D-235A-FAD8-3D7957AE3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D9B2212-7B60-1F0A-69CB-43DF9AC22694}"/>
              </a:ext>
            </a:extLst>
          </p:cNvPr>
          <p:cNvSpPr>
            <a:spLocks noGrp="1"/>
          </p:cNvSpPr>
          <p:nvPr>
            <p:ph type="dt" sz="half" idx="10"/>
          </p:nvPr>
        </p:nvSpPr>
        <p:spPr/>
        <p:txBody>
          <a:bodyPr/>
          <a:lstStyle/>
          <a:p>
            <a:fld id="{789D5E8B-427C-DF48-94C5-329D427DA22C}" type="datetime1">
              <a:rPr lang="en-AU" smtClean="0"/>
              <a:t>20/10/2025</a:t>
            </a:fld>
            <a:endParaRPr lang="en-AU"/>
          </a:p>
        </p:txBody>
      </p:sp>
      <p:sp>
        <p:nvSpPr>
          <p:cNvPr id="6" name="Footer Placeholder 5">
            <a:extLst>
              <a:ext uri="{FF2B5EF4-FFF2-40B4-BE49-F238E27FC236}">
                <a16:creationId xmlns:a16="http://schemas.microsoft.com/office/drawing/2014/main" id="{F670B972-4187-A1FB-9AAF-C75F56DB4374}"/>
              </a:ext>
            </a:extLst>
          </p:cNvPr>
          <p:cNvSpPr>
            <a:spLocks noGrp="1"/>
          </p:cNvSpPr>
          <p:nvPr>
            <p:ph type="ftr" sz="quarter" idx="11"/>
          </p:nvPr>
        </p:nvSpPr>
        <p:spPr>
          <a:xfrm>
            <a:off x="4038600" y="6356350"/>
            <a:ext cx="4114800" cy="365125"/>
          </a:xfrm>
          <a:prstGeom prst="rect">
            <a:avLst/>
          </a:prstGeom>
        </p:spPr>
        <p:txBody>
          <a:bodyPr/>
          <a:lstStyle/>
          <a:p>
            <a:r>
              <a:rPr lang="en-AU"/>
              <a:t>A Multi-Method Approach to Molecular Activity Prediction</a:t>
            </a:r>
          </a:p>
        </p:txBody>
      </p:sp>
      <p:sp>
        <p:nvSpPr>
          <p:cNvPr id="7" name="Slide Number Placeholder 6">
            <a:extLst>
              <a:ext uri="{FF2B5EF4-FFF2-40B4-BE49-F238E27FC236}">
                <a16:creationId xmlns:a16="http://schemas.microsoft.com/office/drawing/2014/main" id="{2D0811D1-5775-0E43-0550-D3ED2C8A442A}"/>
              </a:ext>
            </a:extLst>
          </p:cNvPr>
          <p:cNvSpPr>
            <a:spLocks noGrp="1"/>
          </p:cNvSpPr>
          <p:nvPr>
            <p:ph type="sldNum" sz="quarter" idx="12"/>
          </p:nvPr>
        </p:nvSpPr>
        <p:spPr/>
        <p:txBody>
          <a:bodyPr/>
          <a:lstStyle/>
          <a:p>
            <a:fld id="{BDFE8AA4-FEF7-A840-AF01-B040DC34D9F0}" type="slidenum">
              <a:rPr lang="en-AU" smtClean="0"/>
              <a:t>‹#›</a:t>
            </a:fld>
            <a:endParaRPr lang="en-AU"/>
          </a:p>
        </p:txBody>
      </p:sp>
    </p:spTree>
    <p:extLst>
      <p:ext uri="{BB962C8B-B14F-4D97-AF65-F5344CB8AC3E}">
        <p14:creationId xmlns:p14="http://schemas.microsoft.com/office/powerpoint/2010/main" val="1351642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E9FC-7CC7-F225-6CE3-9F2E2392145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84D00C04-6961-99AF-CACC-C0EFD6C8D9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1F50F6B-BF4C-14F8-61A0-D5675A8F23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EA20FD6-E052-8A13-9DEE-7D9352F59A9D}"/>
              </a:ext>
            </a:extLst>
          </p:cNvPr>
          <p:cNvSpPr>
            <a:spLocks noGrp="1"/>
          </p:cNvSpPr>
          <p:nvPr>
            <p:ph type="dt" sz="half" idx="10"/>
          </p:nvPr>
        </p:nvSpPr>
        <p:spPr/>
        <p:txBody>
          <a:bodyPr/>
          <a:lstStyle/>
          <a:p>
            <a:fld id="{8E0381A5-FC25-D94B-A537-A04FD823039A}" type="datetime1">
              <a:rPr lang="en-AU" smtClean="0"/>
              <a:t>20/10/2025</a:t>
            </a:fld>
            <a:endParaRPr lang="en-AU"/>
          </a:p>
        </p:txBody>
      </p:sp>
      <p:sp>
        <p:nvSpPr>
          <p:cNvPr id="6" name="Footer Placeholder 5">
            <a:extLst>
              <a:ext uri="{FF2B5EF4-FFF2-40B4-BE49-F238E27FC236}">
                <a16:creationId xmlns:a16="http://schemas.microsoft.com/office/drawing/2014/main" id="{A973C4C9-DDC4-87AA-3660-6DEB4B5BD1D0}"/>
              </a:ext>
            </a:extLst>
          </p:cNvPr>
          <p:cNvSpPr>
            <a:spLocks noGrp="1"/>
          </p:cNvSpPr>
          <p:nvPr>
            <p:ph type="ftr" sz="quarter" idx="11"/>
          </p:nvPr>
        </p:nvSpPr>
        <p:spPr>
          <a:xfrm>
            <a:off x="4038600" y="6356350"/>
            <a:ext cx="4114800" cy="365125"/>
          </a:xfrm>
          <a:prstGeom prst="rect">
            <a:avLst/>
          </a:prstGeom>
        </p:spPr>
        <p:txBody>
          <a:bodyPr/>
          <a:lstStyle/>
          <a:p>
            <a:r>
              <a:rPr lang="en-AU"/>
              <a:t>A Multi-Method Approach to Molecular Activity Prediction</a:t>
            </a:r>
          </a:p>
        </p:txBody>
      </p:sp>
      <p:sp>
        <p:nvSpPr>
          <p:cNvPr id="7" name="Slide Number Placeholder 6">
            <a:extLst>
              <a:ext uri="{FF2B5EF4-FFF2-40B4-BE49-F238E27FC236}">
                <a16:creationId xmlns:a16="http://schemas.microsoft.com/office/drawing/2014/main" id="{49E2F837-6B22-AFD6-629C-0A21907D6B81}"/>
              </a:ext>
            </a:extLst>
          </p:cNvPr>
          <p:cNvSpPr>
            <a:spLocks noGrp="1"/>
          </p:cNvSpPr>
          <p:nvPr>
            <p:ph type="sldNum" sz="quarter" idx="12"/>
          </p:nvPr>
        </p:nvSpPr>
        <p:spPr/>
        <p:txBody>
          <a:bodyPr/>
          <a:lstStyle/>
          <a:p>
            <a:fld id="{BDFE8AA4-FEF7-A840-AF01-B040DC34D9F0}" type="slidenum">
              <a:rPr lang="en-AU" smtClean="0"/>
              <a:t>‹#›</a:t>
            </a:fld>
            <a:endParaRPr lang="en-AU"/>
          </a:p>
        </p:txBody>
      </p:sp>
    </p:spTree>
    <p:extLst>
      <p:ext uri="{BB962C8B-B14F-4D97-AF65-F5344CB8AC3E}">
        <p14:creationId xmlns:p14="http://schemas.microsoft.com/office/powerpoint/2010/main" val="1409027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083AFF-9068-1F31-5C91-C1986F759D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845092BD-AE3A-99C5-9E89-987DB38948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3209AB63-FF6D-F9A9-89DD-18F859B03E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C31E73-9C80-1E48-8DC5-2B0E9052F541}" type="datetime1">
              <a:rPr lang="en-AU" smtClean="0"/>
              <a:t>20/10/2025</a:t>
            </a:fld>
            <a:endParaRPr lang="en-AU"/>
          </a:p>
        </p:txBody>
      </p:sp>
      <p:sp>
        <p:nvSpPr>
          <p:cNvPr id="6" name="Slide Number Placeholder 5">
            <a:extLst>
              <a:ext uri="{FF2B5EF4-FFF2-40B4-BE49-F238E27FC236}">
                <a16:creationId xmlns:a16="http://schemas.microsoft.com/office/drawing/2014/main" id="{B8A5B7E9-4B1D-DDDC-3BAC-A6D0CBAA8C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FE8AA4-FEF7-A840-AF01-B040DC34D9F0}" type="slidenum">
              <a:rPr lang="en-AU" smtClean="0"/>
              <a:t>‹#›</a:t>
            </a:fld>
            <a:endParaRPr lang="en-AU"/>
          </a:p>
        </p:txBody>
      </p:sp>
      <p:pic>
        <p:nvPicPr>
          <p:cNvPr id="7" name="Picture 6">
            <a:extLst>
              <a:ext uri="{FF2B5EF4-FFF2-40B4-BE49-F238E27FC236}">
                <a16:creationId xmlns:a16="http://schemas.microsoft.com/office/drawing/2014/main" id="{32434BD9-8D26-8481-1811-EF6050FAB45A}"/>
              </a:ext>
            </a:extLst>
          </p:cNvPr>
          <p:cNvPicPr>
            <a:picLocks noChangeAspect="1"/>
          </p:cNvPicPr>
          <p:nvPr userDrawn="1"/>
        </p:nvPicPr>
        <p:blipFill rotWithShape="1">
          <a:blip r:embed="rId13"/>
          <a:srcRect t="7091"/>
          <a:stretch/>
        </p:blipFill>
        <p:spPr>
          <a:xfrm>
            <a:off x="10572750" y="0"/>
            <a:ext cx="1619250" cy="1549681"/>
          </a:xfrm>
          <a:prstGeom prst="rect">
            <a:avLst/>
          </a:prstGeom>
        </p:spPr>
      </p:pic>
      <p:sp>
        <p:nvSpPr>
          <p:cNvPr id="8" name="Footer Placeholder 7">
            <a:extLst>
              <a:ext uri="{FF2B5EF4-FFF2-40B4-BE49-F238E27FC236}">
                <a16:creationId xmlns:a16="http://schemas.microsoft.com/office/drawing/2014/main" id="{9AE022AB-37C6-3D14-030F-4726CC92C7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lang="en-AU"/>
              <a:t>A Multi-Method Approach to Molecular Activity Prediction</a:t>
            </a:r>
          </a:p>
        </p:txBody>
      </p:sp>
    </p:spTree>
    <p:extLst>
      <p:ext uri="{BB962C8B-B14F-4D97-AF65-F5344CB8AC3E}">
        <p14:creationId xmlns:p14="http://schemas.microsoft.com/office/powerpoint/2010/main" val="3494337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0.png"/><Relationship Id="rId7" Type="http://schemas.openxmlformats.org/officeDocument/2006/relationships/diagramQuickStyle" Target="../diagrams/quickStyle4.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1.jpeg"/><Relationship Id="rId9" Type="http://schemas.microsoft.com/office/2007/relationships/diagramDrawing" Target="../diagrams/drawing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abs/2410.15001" TargetMode="External"/><Relationship Id="rId7" Type="http://schemas.openxmlformats.org/officeDocument/2006/relationships/hyperlink" Target="https://arxiv.org/abs/2206.01234"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arxiv.org/abs/1911.05954" TargetMode="External"/><Relationship Id="rId5" Type="http://schemas.openxmlformats.org/officeDocument/2006/relationships/hyperlink" Target="https://arxiv.org/abs/1909.11855" TargetMode="External"/><Relationship Id="rId4" Type="http://schemas.openxmlformats.org/officeDocument/2006/relationships/hyperlink" Target="https://arxiv.org/abs/2312.0867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png"/><Relationship Id="rId17" Type="http://schemas.openxmlformats.org/officeDocument/2006/relationships/image" Target="../media/image11.svg"/><Relationship Id="rId2" Type="http://schemas.openxmlformats.org/officeDocument/2006/relationships/notesSlide" Target="../notesSlides/notesSlide1.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5.svg"/><Relationship Id="rId5" Type="http://schemas.openxmlformats.org/officeDocument/2006/relationships/diagramQuickStyle" Target="../diagrams/quickStyle1.xml"/><Relationship Id="rId15" Type="http://schemas.openxmlformats.org/officeDocument/2006/relationships/image" Target="../media/image9.svg"/><Relationship Id="rId10" Type="http://schemas.openxmlformats.org/officeDocument/2006/relationships/image" Target="../media/image4.png"/><Relationship Id="rId4" Type="http://schemas.openxmlformats.org/officeDocument/2006/relationships/diagramLayout" Target="../diagrams/layout1.xml"/><Relationship Id="rId9" Type="http://schemas.openxmlformats.org/officeDocument/2006/relationships/image" Target="../media/image3.svg"/><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pdf/2410.15001v2" TargetMode="External"/><Relationship Id="rId7" Type="http://schemas.openxmlformats.org/officeDocument/2006/relationships/hyperlink" Target="https://arxiv.org/abs/2206.01234"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arxiv.org/abs/1911.05954" TargetMode="External"/><Relationship Id="rId5" Type="http://schemas.openxmlformats.org/officeDocument/2006/relationships/hyperlink" Target="https://arxiv.org/abs/1909.11855" TargetMode="External"/><Relationship Id="rId4" Type="http://schemas.openxmlformats.org/officeDocument/2006/relationships/hyperlink" Target="https://arxiv.org/abs/2312.08671"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arxiv.org/abs/2408.05474" TargetMode="External"/><Relationship Id="rId5" Type="http://schemas.openxmlformats.org/officeDocument/2006/relationships/hyperlink" Target="https://www.researchgate.net/publication/358566948_Screening_of_antibacterial_compounds_with_novel_structure_from_the_FDA_approved_drugs_using_machine_learning_methods" TargetMode="Externa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s://www.frontiersin.org/articles/10.3389/fnins.2018.00777/full" TargetMode="External"/><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4C13-C68C-E867-FA86-A4F18E12822F}"/>
              </a:ext>
            </a:extLst>
          </p:cNvPr>
          <p:cNvSpPr>
            <a:spLocks noGrp="1"/>
          </p:cNvSpPr>
          <p:nvPr>
            <p:ph type="ctrTitle"/>
          </p:nvPr>
        </p:nvSpPr>
        <p:spPr/>
        <p:txBody>
          <a:bodyPr/>
          <a:lstStyle/>
          <a:p>
            <a:r>
              <a:rPr lang="en-AU"/>
              <a:t>Final Presentation</a:t>
            </a:r>
          </a:p>
        </p:txBody>
      </p:sp>
      <p:sp>
        <p:nvSpPr>
          <p:cNvPr id="3" name="Subtitle 2">
            <a:extLst>
              <a:ext uri="{FF2B5EF4-FFF2-40B4-BE49-F238E27FC236}">
                <a16:creationId xmlns:a16="http://schemas.microsoft.com/office/drawing/2014/main" id="{E138C8AF-90B9-F455-83D1-DAD8BD014374}"/>
              </a:ext>
            </a:extLst>
          </p:cNvPr>
          <p:cNvSpPr>
            <a:spLocks noGrp="1"/>
          </p:cNvSpPr>
          <p:nvPr>
            <p:ph type="subTitle" idx="1"/>
          </p:nvPr>
        </p:nvSpPr>
        <p:spPr/>
        <p:txBody>
          <a:bodyPr vert="horz" lIns="91440" tIns="45720" rIns="91440" bIns="45720" rtlCol="0" anchor="t">
            <a:normAutofit fontScale="92500" lnSpcReduction="10000"/>
          </a:bodyPr>
          <a:lstStyle/>
          <a:p>
            <a:r>
              <a:rPr lang="en-AU" i="1">
                <a:ea typeface="Calibri"/>
                <a:cs typeface="Calibri"/>
              </a:rPr>
              <a:t>A Multi-Method Approach to Molecular Activity Prediction</a:t>
            </a:r>
            <a:endParaRPr lang="en-AU">
              <a:ea typeface="Calibri"/>
              <a:cs typeface="Calibri"/>
            </a:endParaRPr>
          </a:p>
          <a:p>
            <a:r>
              <a:rPr lang="en-AU"/>
              <a:t>28</a:t>
            </a:r>
            <a:r>
              <a:rPr lang="en-AU" baseline="30000"/>
              <a:t>th</a:t>
            </a:r>
            <a:r>
              <a:rPr lang="en-AU"/>
              <a:t>  May, 2025 </a:t>
            </a:r>
          </a:p>
          <a:p>
            <a:endParaRPr lang="en-AU">
              <a:ea typeface="Calibri"/>
              <a:cs typeface="Calibri"/>
            </a:endParaRPr>
          </a:p>
          <a:p>
            <a:r>
              <a:rPr lang="en-AU">
                <a:ea typeface="+mn-lt"/>
                <a:cs typeface="+mn-lt"/>
              </a:rPr>
              <a:t>Group 2: Carlotta Hölzle, Kevin Karim, </a:t>
            </a:r>
            <a:r>
              <a:rPr lang="en-AU" err="1">
                <a:ea typeface="+mn-lt"/>
                <a:cs typeface="+mn-lt"/>
              </a:rPr>
              <a:t>Kusumastuti</a:t>
            </a:r>
            <a:r>
              <a:rPr lang="en-AU">
                <a:ea typeface="+mn-lt"/>
                <a:cs typeface="+mn-lt"/>
              </a:rPr>
              <a:t> </a:t>
            </a:r>
            <a:r>
              <a:rPr lang="en-AU" err="1">
                <a:ea typeface="+mn-lt"/>
                <a:cs typeface="+mn-lt"/>
              </a:rPr>
              <a:t>Cahyaningrum</a:t>
            </a:r>
            <a:endParaRPr lang="en-AU" i="1">
              <a:ea typeface="Calibri"/>
              <a:cs typeface="Calibri"/>
            </a:endParaRPr>
          </a:p>
          <a:p>
            <a:endParaRPr lang="en-AU" i="1">
              <a:ea typeface="Calibri"/>
              <a:cs typeface="Calibri"/>
            </a:endParaRPr>
          </a:p>
        </p:txBody>
      </p:sp>
    </p:spTree>
    <p:extLst>
      <p:ext uri="{BB962C8B-B14F-4D97-AF65-F5344CB8AC3E}">
        <p14:creationId xmlns:p14="http://schemas.microsoft.com/office/powerpoint/2010/main" val="1434342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6ADAD7-E062-3C88-896D-76F359CC480A}"/>
              </a:ext>
            </a:extLst>
          </p:cNvPr>
          <p:cNvSpPr>
            <a:spLocks noGrp="1"/>
          </p:cNvSpPr>
          <p:nvPr>
            <p:ph type="title"/>
          </p:nvPr>
        </p:nvSpPr>
        <p:spPr/>
        <p:txBody>
          <a:bodyPr/>
          <a:lstStyle/>
          <a:p>
            <a:r>
              <a:rPr lang="sv-SE" err="1">
                <a:ea typeface="Calibri Light"/>
                <a:cs typeface="Calibri Light"/>
              </a:rPr>
              <a:t>Metodology</a:t>
            </a:r>
            <a:endParaRPr lang="sv-SE" err="1"/>
          </a:p>
        </p:txBody>
      </p:sp>
      <p:sp>
        <p:nvSpPr>
          <p:cNvPr id="2" name="Date Placeholder 1">
            <a:extLst>
              <a:ext uri="{FF2B5EF4-FFF2-40B4-BE49-F238E27FC236}">
                <a16:creationId xmlns:a16="http://schemas.microsoft.com/office/drawing/2014/main" id="{F11AE42A-B40E-CEE8-EF31-260706DE5903}"/>
              </a:ext>
            </a:extLst>
          </p:cNvPr>
          <p:cNvSpPr>
            <a:spLocks noGrp="1"/>
          </p:cNvSpPr>
          <p:nvPr>
            <p:ph type="dt" sz="half" idx="10"/>
          </p:nvPr>
        </p:nvSpPr>
        <p:spPr/>
        <p:txBody>
          <a:bodyPr/>
          <a:lstStyle/>
          <a:p>
            <a:fld id="{E0ADA04B-3500-BC40-845D-C5386DD823BF}" type="datetime1">
              <a:rPr lang="en-AU" smtClean="0"/>
              <a:t>20/10/2025</a:t>
            </a:fld>
            <a:endParaRPr lang="en-AU"/>
          </a:p>
        </p:txBody>
      </p:sp>
      <p:sp>
        <p:nvSpPr>
          <p:cNvPr id="3" name="Footer Placeholder 2">
            <a:extLst>
              <a:ext uri="{FF2B5EF4-FFF2-40B4-BE49-F238E27FC236}">
                <a16:creationId xmlns:a16="http://schemas.microsoft.com/office/drawing/2014/main" id="{8397C958-BCA5-22A9-AE85-64CCA3C1D393}"/>
              </a:ext>
            </a:extLst>
          </p:cNvPr>
          <p:cNvSpPr>
            <a:spLocks noGrp="1"/>
          </p:cNvSpPr>
          <p:nvPr>
            <p:ph type="ftr" sz="quarter" idx="11"/>
          </p:nvPr>
        </p:nvSpPr>
        <p:spPr/>
        <p:txBody>
          <a:bodyPr/>
          <a:lstStyle/>
          <a:p>
            <a:r>
              <a:rPr lang="en-AU"/>
              <a:t>A Multi-Method Approach to Molecular Activity Prediction</a:t>
            </a:r>
          </a:p>
        </p:txBody>
      </p:sp>
      <p:sp>
        <p:nvSpPr>
          <p:cNvPr id="4" name="Slide Number Placeholder 3">
            <a:extLst>
              <a:ext uri="{FF2B5EF4-FFF2-40B4-BE49-F238E27FC236}">
                <a16:creationId xmlns:a16="http://schemas.microsoft.com/office/drawing/2014/main" id="{80A4441E-739D-EA82-8D18-A66252E0789A}"/>
              </a:ext>
            </a:extLst>
          </p:cNvPr>
          <p:cNvSpPr>
            <a:spLocks noGrp="1"/>
          </p:cNvSpPr>
          <p:nvPr>
            <p:ph type="sldNum" sz="quarter" idx="12"/>
          </p:nvPr>
        </p:nvSpPr>
        <p:spPr/>
        <p:txBody>
          <a:bodyPr/>
          <a:lstStyle/>
          <a:p>
            <a:fld id="{BDFE8AA4-FEF7-A840-AF01-B040DC34D9F0}" type="slidenum">
              <a:rPr lang="en-AU" smtClean="0"/>
              <a:t>10</a:t>
            </a:fld>
            <a:endParaRPr lang="en-AU"/>
          </a:p>
        </p:txBody>
      </p:sp>
      <p:sp>
        <p:nvSpPr>
          <p:cNvPr id="9" name="Rektangel 8">
            <a:extLst>
              <a:ext uri="{FF2B5EF4-FFF2-40B4-BE49-F238E27FC236}">
                <a16:creationId xmlns:a16="http://schemas.microsoft.com/office/drawing/2014/main" id="{FE2819C4-4E21-3C65-3BDD-28E320EF69B7}"/>
              </a:ext>
            </a:extLst>
          </p:cNvPr>
          <p:cNvSpPr/>
          <p:nvPr/>
        </p:nvSpPr>
        <p:spPr>
          <a:xfrm>
            <a:off x="841124" y="2329290"/>
            <a:ext cx="1633784" cy="286815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a typeface="Calibri"/>
              <a:cs typeface="Calibri"/>
            </a:endParaRPr>
          </a:p>
        </p:txBody>
      </p:sp>
      <p:sp>
        <p:nvSpPr>
          <p:cNvPr id="10" name="Ellips 9">
            <a:extLst>
              <a:ext uri="{FF2B5EF4-FFF2-40B4-BE49-F238E27FC236}">
                <a16:creationId xmlns:a16="http://schemas.microsoft.com/office/drawing/2014/main" id="{CE36AAAD-450A-3E1B-2CCF-8844228EB607}"/>
              </a:ext>
            </a:extLst>
          </p:cNvPr>
          <p:cNvSpPr/>
          <p:nvPr/>
        </p:nvSpPr>
        <p:spPr>
          <a:xfrm>
            <a:off x="1273865" y="2525285"/>
            <a:ext cx="744615" cy="71365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sz="3200">
                <a:ea typeface="Calibri"/>
                <a:cs typeface="Calibri"/>
              </a:rPr>
              <a:t>1</a:t>
            </a:r>
            <a:endParaRPr lang="sv-SE" sz="3200"/>
          </a:p>
        </p:txBody>
      </p:sp>
      <p:sp>
        <p:nvSpPr>
          <p:cNvPr id="23" name="Rektangel 22">
            <a:extLst>
              <a:ext uri="{FF2B5EF4-FFF2-40B4-BE49-F238E27FC236}">
                <a16:creationId xmlns:a16="http://schemas.microsoft.com/office/drawing/2014/main" id="{12ECC538-76CC-978E-B2C8-337BB7C9967A}"/>
              </a:ext>
            </a:extLst>
          </p:cNvPr>
          <p:cNvSpPr/>
          <p:nvPr/>
        </p:nvSpPr>
        <p:spPr>
          <a:xfrm>
            <a:off x="2681646" y="2329289"/>
            <a:ext cx="1633784" cy="286815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a typeface="Calibri"/>
              <a:cs typeface="Calibri"/>
            </a:endParaRPr>
          </a:p>
        </p:txBody>
      </p:sp>
      <p:sp>
        <p:nvSpPr>
          <p:cNvPr id="24" name="Ellips 23">
            <a:extLst>
              <a:ext uri="{FF2B5EF4-FFF2-40B4-BE49-F238E27FC236}">
                <a16:creationId xmlns:a16="http://schemas.microsoft.com/office/drawing/2014/main" id="{9B165730-932F-A52D-5FFC-7F9F395CC04D}"/>
              </a:ext>
            </a:extLst>
          </p:cNvPr>
          <p:cNvSpPr/>
          <p:nvPr/>
        </p:nvSpPr>
        <p:spPr>
          <a:xfrm>
            <a:off x="3114387" y="2525284"/>
            <a:ext cx="744615" cy="71365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sz="3200">
                <a:ea typeface="Calibri"/>
                <a:cs typeface="Calibri"/>
              </a:rPr>
              <a:t>2</a:t>
            </a:r>
          </a:p>
        </p:txBody>
      </p:sp>
      <p:sp>
        <p:nvSpPr>
          <p:cNvPr id="26" name="Rektangel 25">
            <a:extLst>
              <a:ext uri="{FF2B5EF4-FFF2-40B4-BE49-F238E27FC236}">
                <a16:creationId xmlns:a16="http://schemas.microsoft.com/office/drawing/2014/main" id="{3E2E1877-094C-4DE1-C743-72BD35266F92}"/>
              </a:ext>
            </a:extLst>
          </p:cNvPr>
          <p:cNvSpPr/>
          <p:nvPr/>
        </p:nvSpPr>
        <p:spPr>
          <a:xfrm>
            <a:off x="4510446" y="2329289"/>
            <a:ext cx="1633784" cy="286815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a typeface="Calibri"/>
              <a:cs typeface="Calibri"/>
            </a:endParaRPr>
          </a:p>
        </p:txBody>
      </p:sp>
      <p:sp>
        <p:nvSpPr>
          <p:cNvPr id="27" name="Ellips 26">
            <a:extLst>
              <a:ext uri="{FF2B5EF4-FFF2-40B4-BE49-F238E27FC236}">
                <a16:creationId xmlns:a16="http://schemas.microsoft.com/office/drawing/2014/main" id="{49D16199-2BEF-87D1-EB29-35BD7C6204F8}"/>
              </a:ext>
            </a:extLst>
          </p:cNvPr>
          <p:cNvSpPr/>
          <p:nvPr/>
        </p:nvSpPr>
        <p:spPr>
          <a:xfrm>
            <a:off x="4943187" y="2525284"/>
            <a:ext cx="744615" cy="71365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sz="3200">
                <a:ea typeface="Calibri"/>
                <a:cs typeface="Calibri"/>
              </a:rPr>
              <a:t>3</a:t>
            </a:r>
            <a:endParaRPr lang="sv-SE" sz="3200"/>
          </a:p>
        </p:txBody>
      </p:sp>
      <p:sp>
        <p:nvSpPr>
          <p:cNvPr id="29" name="Rektangel 28">
            <a:extLst>
              <a:ext uri="{FF2B5EF4-FFF2-40B4-BE49-F238E27FC236}">
                <a16:creationId xmlns:a16="http://schemas.microsoft.com/office/drawing/2014/main" id="{8B79F9ED-DA4B-16B1-162A-8D170F74CF65}"/>
              </a:ext>
            </a:extLst>
          </p:cNvPr>
          <p:cNvSpPr/>
          <p:nvPr/>
        </p:nvSpPr>
        <p:spPr>
          <a:xfrm>
            <a:off x="6339246" y="2329289"/>
            <a:ext cx="1633784" cy="286815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a typeface="Calibri"/>
              <a:cs typeface="Calibri"/>
            </a:endParaRPr>
          </a:p>
        </p:txBody>
      </p:sp>
      <p:sp>
        <p:nvSpPr>
          <p:cNvPr id="30" name="Ellips 29">
            <a:extLst>
              <a:ext uri="{FF2B5EF4-FFF2-40B4-BE49-F238E27FC236}">
                <a16:creationId xmlns:a16="http://schemas.microsoft.com/office/drawing/2014/main" id="{04BB0C07-17A9-D275-E206-F6A8189D429A}"/>
              </a:ext>
            </a:extLst>
          </p:cNvPr>
          <p:cNvSpPr/>
          <p:nvPr/>
        </p:nvSpPr>
        <p:spPr>
          <a:xfrm>
            <a:off x="6771987" y="2525284"/>
            <a:ext cx="744615" cy="71365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sz="3200">
                <a:ea typeface="Calibri"/>
                <a:cs typeface="Calibri"/>
              </a:rPr>
              <a:t>4</a:t>
            </a:r>
            <a:endParaRPr lang="sv-SE" sz="3200"/>
          </a:p>
        </p:txBody>
      </p:sp>
      <p:sp>
        <p:nvSpPr>
          <p:cNvPr id="32" name="Rektangel 31">
            <a:extLst>
              <a:ext uri="{FF2B5EF4-FFF2-40B4-BE49-F238E27FC236}">
                <a16:creationId xmlns:a16="http://schemas.microsoft.com/office/drawing/2014/main" id="{D5C92510-B768-3943-4C67-A2EA2BAB141F}"/>
              </a:ext>
            </a:extLst>
          </p:cNvPr>
          <p:cNvSpPr/>
          <p:nvPr/>
        </p:nvSpPr>
        <p:spPr>
          <a:xfrm>
            <a:off x="8168046" y="2329289"/>
            <a:ext cx="1633784" cy="286815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a typeface="Calibri"/>
              <a:cs typeface="Calibri"/>
            </a:endParaRPr>
          </a:p>
        </p:txBody>
      </p:sp>
      <p:sp>
        <p:nvSpPr>
          <p:cNvPr id="33" name="Ellips 32">
            <a:extLst>
              <a:ext uri="{FF2B5EF4-FFF2-40B4-BE49-F238E27FC236}">
                <a16:creationId xmlns:a16="http://schemas.microsoft.com/office/drawing/2014/main" id="{697D2984-2B87-5575-637E-852727CC93B4}"/>
              </a:ext>
            </a:extLst>
          </p:cNvPr>
          <p:cNvSpPr/>
          <p:nvPr/>
        </p:nvSpPr>
        <p:spPr>
          <a:xfrm>
            <a:off x="8600787" y="2525284"/>
            <a:ext cx="744615" cy="71365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sz="3200">
                <a:ea typeface="Calibri"/>
                <a:cs typeface="Calibri"/>
              </a:rPr>
              <a:t>5</a:t>
            </a:r>
            <a:endParaRPr lang="sv-SE" sz="3200"/>
          </a:p>
        </p:txBody>
      </p:sp>
      <p:sp>
        <p:nvSpPr>
          <p:cNvPr id="35" name="Rektangel 34">
            <a:extLst>
              <a:ext uri="{FF2B5EF4-FFF2-40B4-BE49-F238E27FC236}">
                <a16:creationId xmlns:a16="http://schemas.microsoft.com/office/drawing/2014/main" id="{A2E86910-E230-E191-A73D-A11D2713B136}"/>
              </a:ext>
            </a:extLst>
          </p:cNvPr>
          <p:cNvSpPr/>
          <p:nvPr/>
        </p:nvSpPr>
        <p:spPr>
          <a:xfrm>
            <a:off x="9996847" y="2329290"/>
            <a:ext cx="1633784" cy="286815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solidFill>
                <a:srgbClr val="FF0000"/>
              </a:solidFill>
              <a:ea typeface="Calibri"/>
              <a:cs typeface="Calibri"/>
            </a:endParaRPr>
          </a:p>
        </p:txBody>
      </p:sp>
      <p:sp>
        <p:nvSpPr>
          <p:cNvPr id="36" name="Ellips 35">
            <a:extLst>
              <a:ext uri="{FF2B5EF4-FFF2-40B4-BE49-F238E27FC236}">
                <a16:creationId xmlns:a16="http://schemas.microsoft.com/office/drawing/2014/main" id="{52D1F5F7-57D5-62A1-B486-8CFCAC7FEB9F}"/>
              </a:ext>
            </a:extLst>
          </p:cNvPr>
          <p:cNvSpPr/>
          <p:nvPr/>
        </p:nvSpPr>
        <p:spPr>
          <a:xfrm>
            <a:off x="10429588" y="2525285"/>
            <a:ext cx="744615" cy="71365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sz="3200">
                <a:ea typeface="Calibri"/>
                <a:cs typeface="Calibri"/>
              </a:rPr>
              <a:t>6</a:t>
            </a:r>
          </a:p>
        </p:txBody>
      </p:sp>
      <p:sp>
        <p:nvSpPr>
          <p:cNvPr id="37" name="textruta 36">
            <a:extLst>
              <a:ext uri="{FF2B5EF4-FFF2-40B4-BE49-F238E27FC236}">
                <a16:creationId xmlns:a16="http://schemas.microsoft.com/office/drawing/2014/main" id="{5036CAAA-C948-3898-EFEC-5CDD28B04953}"/>
              </a:ext>
            </a:extLst>
          </p:cNvPr>
          <p:cNvSpPr txBox="1"/>
          <p:nvPr/>
        </p:nvSpPr>
        <p:spPr>
          <a:xfrm>
            <a:off x="839687" y="3418812"/>
            <a:ext cx="163283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v-SE" b="1">
                <a:ea typeface="Calibri"/>
                <a:cs typeface="Calibri"/>
              </a:rPr>
              <a:t>Graph features</a:t>
            </a:r>
            <a:endParaRPr lang="sv-SE">
              <a:ea typeface="Calibri"/>
              <a:cs typeface="Calibri"/>
            </a:endParaRPr>
          </a:p>
          <a:p>
            <a:pPr marL="285750" indent="-285750">
              <a:buFont typeface="Arial"/>
              <a:buChar char="•"/>
            </a:pPr>
            <a:r>
              <a:rPr lang="sv-SE" sz="1600" err="1">
                <a:ea typeface="Calibri"/>
                <a:cs typeface="Calibri"/>
              </a:rPr>
              <a:t>Statistical</a:t>
            </a:r>
            <a:r>
              <a:rPr lang="sv-SE" sz="1600">
                <a:ea typeface="Calibri"/>
                <a:cs typeface="Calibri"/>
              </a:rPr>
              <a:t> </a:t>
            </a:r>
            <a:r>
              <a:rPr lang="sv-SE" sz="1600" err="1">
                <a:ea typeface="Calibri"/>
                <a:cs typeface="Calibri"/>
              </a:rPr>
              <a:t>relevance</a:t>
            </a:r>
            <a:endParaRPr lang="sv-SE" sz="1600">
              <a:ea typeface="Calibri"/>
              <a:cs typeface="Calibri"/>
            </a:endParaRPr>
          </a:p>
          <a:p>
            <a:pPr marL="285750" indent="-285750">
              <a:buFont typeface="Arial"/>
              <a:buChar char="•"/>
            </a:pPr>
            <a:r>
              <a:rPr lang="sv-SE" sz="1600" err="1">
                <a:ea typeface="Calibri"/>
                <a:cs typeface="Calibri"/>
              </a:rPr>
              <a:t>scipy</a:t>
            </a:r>
            <a:endParaRPr lang="sv-SE" sz="1600">
              <a:ea typeface="Calibri"/>
              <a:cs typeface="Calibri"/>
            </a:endParaRPr>
          </a:p>
        </p:txBody>
      </p:sp>
      <p:grpSp>
        <p:nvGrpSpPr>
          <p:cNvPr id="41" name="Group 33">
            <a:extLst>
              <a:ext uri="{FF2B5EF4-FFF2-40B4-BE49-F238E27FC236}">
                <a16:creationId xmlns:a16="http://schemas.microsoft.com/office/drawing/2014/main" id="{9D54AA76-8F09-36FB-F090-80CE01657239}"/>
              </a:ext>
            </a:extLst>
          </p:cNvPr>
          <p:cNvGrpSpPr/>
          <p:nvPr/>
        </p:nvGrpSpPr>
        <p:grpSpPr>
          <a:xfrm>
            <a:off x="616499" y="1968134"/>
            <a:ext cx="914400" cy="914400"/>
            <a:chOff x="86017" y="1149064"/>
            <a:chExt cx="914400" cy="914400"/>
          </a:xfrm>
        </p:grpSpPr>
        <p:sp>
          <p:nvSpPr>
            <p:cNvPr id="39" name="Rectangle 10">
              <a:extLst>
                <a:ext uri="{FF2B5EF4-FFF2-40B4-BE49-F238E27FC236}">
                  <a16:creationId xmlns:a16="http://schemas.microsoft.com/office/drawing/2014/main" id="{B0B9D0A4-F22C-96B5-10ED-7F9116853379}"/>
                </a:ext>
              </a:extLst>
            </p:cNvPr>
            <p:cNvSpPr/>
            <p:nvPr/>
          </p:nvSpPr>
          <p:spPr>
            <a:xfrm>
              <a:off x="265330" y="1342488"/>
              <a:ext cx="518160" cy="516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 name="Graphic 11" descr="Checkbox Ticked with solid fill">
              <a:extLst>
                <a:ext uri="{FF2B5EF4-FFF2-40B4-BE49-F238E27FC236}">
                  <a16:creationId xmlns:a16="http://schemas.microsoft.com/office/drawing/2014/main" id="{8BD948BC-72DD-BF1C-8301-1E76EDCE4F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17" y="1149064"/>
              <a:ext cx="914400" cy="914400"/>
            </a:xfrm>
            <a:prstGeom prst="rect">
              <a:avLst/>
            </a:prstGeom>
          </p:spPr>
        </p:pic>
      </p:grpSp>
      <p:grpSp>
        <p:nvGrpSpPr>
          <p:cNvPr id="45" name="Group 32">
            <a:extLst>
              <a:ext uri="{FF2B5EF4-FFF2-40B4-BE49-F238E27FC236}">
                <a16:creationId xmlns:a16="http://schemas.microsoft.com/office/drawing/2014/main" id="{D6C1CADD-DC6E-AB88-6E74-041A9926BC56}"/>
              </a:ext>
            </a:extLst>
          </p:cNvPr>
          <p:cNvGrpSpPr/>
          <p:nvPr/>
        </p:nvGrpSpPr>
        <p:grpSpPr>
          <a:xfrm>
            <a:off x="2472588" y="1968134"/>
            <a:ext cx="914400" cy="914400"/>
            <a:chOff x="2460495" y="1191800"/>
            <a:chExt cx="914400" cy="914400"/>
          </a:xfrm>
        </p:grpSpPr>
        <p:sp>
          <p:nvSpPr>
            <p:cNvPr id="43" name="Rectangle 15">
              <a:extLst>
                <a:ext uri="{FF2B5EF4-FFF2-40B4-BE49-F238E27FC236}">
                  <a16:creationId xmlns:a16="http://schemas.microsoft.com/office/drawing/2014/main" id="{F854A22A-BD0F-9819-7F6A-3E857B7F17F8}"/>
                </a:ext>
              </a:extLst>
            </p:cNvPr>
            <p:cNvSpPr/>
            <p:nvPr/>
          </p:nvSpPr>
          <p:spPr>
            <a:xfrm>
              <a:off x="2639808" y="1385224"/>
              <a:ext cx="518160" cy="516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4" name="Graphic 17" descr="Checkbox Ticked with solid fill">
              <a:extLst>
                <a:ext uri="{FF2B5EF4-FFF2-40B4-BE49-F238E27FC236}">
                  <a16:creationId xmlns:a16="http://schemas.microsoft.com/office/drawing/2014/main" id="{F1B819E0-2D65-3524-6C33-F3DD5D34B4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0495" y="1191800"/>
              <a:ext cx="914400" cy="914400"/>
            </a:xfrm>
            <a:prstGeom prst="rect">
              <a:avLst/>
            </a:prstGeom>
          </p:spPr>
        </p:pic>
      </p:grpSp>
      <p:grpSp>
        <p:nvGrpSpPr>
          <p:cNvPr id="86" name="Group 32">
            <a:extLst>
              <a:ext uri="{FF2B5EF4-FFF2-40B4-BE49-F238E27FC236}">
                <a16:creationId xmlns:a16="http://schemas.microsoft.com/office/drawing/2014/main" id="{8B910B3D-605E-6DEE-2874-2A11F763A886}"/>
              </a:ext>
            </a:extLst>
          </p:cNvPr>
          <p:cNvGrpSpPr/>
          <p:nvPr/>
        </p:nvGrpSpPr>
        <p:grpSpPr>
          <a:xfrm>
            <a:off x="4301387" y="1968133"/>
            <a:ext cx="914400" cy="914400"/>
            <a:chOff x="2460495" y="1191800"/>
            <a:chExt cx="914400" cy="914400"/>
          </a:xfrm>
        </p:grpSpPr>
        <p:sp>
          <p:nvSpPr>
            <p:cNvPr id="87" name="Rectangle 15">
              <a:extLst>
                <a:ext uri="{FF2B5EF4-FFF2-40B4-BE49-F238E27FC236}">
                  <a16:creationId xmlns:a16="http://schemas.microsoft.com/office/drawing/2014/main" id="{73B4D077-0196-337E-5C32-AEA42FD73B81}"/>
                </a:ext>
              </a:extLst>
            </p:cNvPr>
            <p:cNvSpPr/>
            <p:nvPr/>
          </p:nvSpPr>
          <p:spPr>
            <a:xfrm>
              <a:off x="2639808" y="1385224"/>
              <a:ext cx="518160" cy="516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8" name="Graphic 17" descr="Checkbox Ticked with solid fill">
              <a:extLst>
                <a:ext uri="{FF2B5EF4-FFF2-40B4-BE49-F238E27FC236}">
                  <a16:creationId xmlns:a16="http://schemas.microsoft.com/office/drawing/2014/main" id="{4E183A47-D9AD-42AE-B13E-F9181FE205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0495" y="1191800"/>
              <a:ext cx="914400" cy="914400"/>
            </a:xfrm>
            <a:prstGeom prst="rect">
              <a:avLst/>
            </a:prstGeom>
          </p:spPr>
        </p:pic>
      </p:grpSp>
      <p:grpSp>
        <p:nvGrpSpPr>
          <p:cNvPr id="89" name="Group 32">
            <a:extLst>
              <a:ext uri="{FF2B5EF4-FFF2-40B4-BE49-F238E27FC236}">
                <a16:creationId xmlns:a16="http://schemas.microsoft.com/office/drawing/2014/main" id="{A002EB7A-8AE1-00E9-BD12-F46FD190955B}"/>
              </a:ext>
            </a:extLst>
          </p:cNvPr>
          <p:cNvGrpSpPr/>
          <p:nvPr/>
        </p:nvGrpSpPr>
        <p:grpSpPr>
          <a:xfrm>
            <a:off x="6130187" y="1968133"/>
            <a:ext cx="914400" cy="914400"/>
            <a:chOff x="2460495" y="1191800"/>
            <a:chExt cx="914400" cy="914400"/>
          </a:xfrm>
        </p:grpSpPr>
        <p:sp>
          <p:nvSpPr>
            <p:cNvPr id="90" name="Rectangle 15">
              <a:extLst>
                <a:ext uri="{FF2B5EF4-FFF2-40B4-BE49-F238E27FC236}">
                  <a16:creationId xmlns:a16="http://schemas.microsoft.com/office/drawing/2014/main" id="{DC6FB454-72CE-892D-C29B-0798B7B79D48}"/>
                </a:ext>
              </a:extLst>
            </p:cNvPr>
            <p:cNvSpPr/>
            <p:nvPr/>
          </p:nvSpPr>
          <p:spPr>
            <a:xfrm>
              <a:off x="2639808" y="1385224"/>
              <a:ext cx="518160" cy="516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1" name="Graphic 17" descr="Checkbox Ticked with solid fill">
              <a:extLst>
                <a:ext uri="{FF2B5EF4-FFF2-40B4-BE49-F238E27FC236}">
                  <a16:creationId xmlns:a16="http://schemas.microsoft.com/office/drawing/2014/main" id="{A2A0E13D-97FA-2F60-9116-8116535867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0495" y="1191800"/>
              <a:ext cx="914400" cy="914400"/>
            </a:xfrm>
            <a:prstGeom prst="rect">
              <a:avLst/>
            </a:prstGeom>
          </p:spPr>
        </p:pic>
      </p:grpSp>
      <p:grpSp>
        <p:nvGrpSpPr>
          <p:cNvPr id="92" name="Group 32">
            <a:extLst>
              <a:ext uri="{FF2B5EF4-FFF2-40B4-BE49-F238E27FC236}">
                <a16:creationId xmlns:a16="http://schemas.microsoft.com/office/drawing/2014/main" id="{D9EA1C3F-E9DF-5E46-D47C-97E37EEDCEFD}"/>
              </a:ext>
            </a:extLst>
          </p:cNvPr>
          <p:cNvGrpSpPr/>
          <p:nvPr/>
        </p:nvGrpSpPr>
        <p:grpSpPr>
          <a:xfrm>
            <a:off x="7970710" y="1944687"/>
            <a:ext cx="914400" cy="914400"/>
            <a:chOff x="2460495" y="1191800"/>
            <a:chExt cx="914400" cy="914400"/>
          </a:xfrm>
        </p:grpSpPr>
        <p:sp>
          <p:nvSpPr>
            <p:cNvPr id="93" name="Rectangle 15">
              <a:extLst>
                <a:ext uri="{FF2B5EF4-FFF2-40B4-BE49-F238E27FC236}">
                  <a16:creationId xmlns:a16="http://schemas.microsoft.com/office/drawing/2014/main" id="{48DB9A87-C8D8-1150-8FD8-A4CE9FF12A23}"/>
                </a:ext>
              </a:extLst>
            </p:cNvPr>
            <p:cNvSpPr/>
            <p:nvPr/>
          </p:nvSpPr>
          <p:spPr>
            <a:xfrm>
              <a:off x="2639808" y="1385224"/>
              <a:ext cx="518160" cy="516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4" name="Graphic 17" descr="Checkbox Ticked with solid fill">
              <a:extLst>
                <a:ext uri="{FF2B5EF4-FFF2-40B4-BE49-F238E27FC236}">
                  <a16:creationId xmlns:a16="http://schemas.microsoft.com/office/drawing/2014/main" id="{C6F827F7-CA40-9F7D-03C0-D851CC52D8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0495" y="1191800"/>
              <a:ext cx="914400" cy="914400"/>
            </a:xfrm>
            <a:prstGeom prst="rect">
              <a:avLst/>
            </a:prstGeom>
          </p:spPr>
        </p:pic>
      </p:grpSp>
      <p:grpSp>
        <p:nvGrpSpPr>
          <p:cNvPr id="95" name="Group 32">
            <a:extLst>
              <a:ext uri="{FF2B5EF4-FFF2-40B4-BE49-F238E27FC236}">
                <a16:creationId xmlns:a16="http://schemas.microsoft.com/office/drawing/2014/main" id="{D720A28B-D82B-8140-DE92-A25D716FD58E}"/>
              </a:ext>
            </a:extLst>
          </p:cNvPr>
          <p:cNvGrpSpPr/>
          <p:nvPr/>
        </p:nvGrpSpPr>
        <p:grpSpPr>
          <a:xfrm>
            <a:off x="9799510" y="1944687"/>
            <a:ext cx="914400" cy="914400"/>
            <a:chOff x="2460495" y="1191800"/>
            <a:chExt cx="914400" cy="914400"/>
          </a:xfrm>
        </p:grpSpPr>
        <p:sp>
          <p:nvSpPr>
            <p:cNvPr id="96" name="Rectangle 15">
              <a:extLst>
                <a:ext uri="{FF2B5EF4-FFF2-40B4-BE49-F238E27FC236}">
                  <a16:creationId xmlns:a16="http://schemas.microsoft.com/office/drawing/2014/main" id="{0BEA84B4-D077-2B25-1297-27FA0349931C}"/>
                </a:ext>
              </a:extLst>
            </p:cNvPr>
            <p:cNvSpPr/>
            <p:nvPr/>
          </p:nvSpPr>
          <p:spPr>
            <a:xfrm>
              <a:off x="2639808" y="1385224"/>
              <a:ext cx="518160" cy="516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7" name="Graphic 17" descr="Checkbox Ticked with solid fill">
              <a:extLst>
                <a:ext uri="{FF2B5EF4-FFF2-40B4-BE49-F238E27FC236}">
                  <a16:creationId xmlns:a16="http://schemas.microsoft.com/office/drawing/2014/main" id="{E10D819C-CF17-03E4-A796-745BE51BB9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0495" y="1191800"/>
              <a:ext cx="914400" cy="914400"/>
            </a:xfrm>
            <a:prstGeom prst="rect">
              <a:avLst/>
            </a:prstGeom>
          </p:spPr>
        </p:pic>
      </p:grpSp>
      <p:sp>
        <p:nvSpPr>
          <p:cNvPr id="98" name="textruta 97">
            <a:extLst>
              <a:ext uri="{FF2B5EF4-FFF2-40B4-BE49-F238E27FC236}">
                <a16:creationId xmlns:a16="http://schemas.microsoft.com/office/drawing/2014/main" id="{68E5C383-00E0-17E3-BA52-15097439E3E4}"/>
              </a:ext>
            </a:extLst>
          </p:cNvPr>
          <p:cNvSpPr txBox="1"/>
          <p:nvPr/>
        </p:nvSpPr>
        <p:spPr>
          <a:xfrm>
            <a:off x="2668486" y="3418811"/>
            <a:ext cx="163283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v-SE" b="1" err="1">
                <a:ea typeface="Calibri"/>
                <a:cs typeface="Calibri"/>
              </a:rPr>
              <a:t>Fingerprints</a:t>
            </a:r>
            <a:endParaRPr lang="sv-SE">
              <a:ea typeface="Calibri"/>
              <a:cs typeface="Calibri"/>
            </a:endParaRPr>
          </a:p>
          <a:p>
            <a:pPr marL="285750" indent="-285750">
              <a:buFont typeface="Arial"/>
              <a:buChar char="•"/>
            </a:pPr>
            <a:r>
              <a:rPr lang="sv-SE" err="1">
                <a:ea typeface="Calibri"/>
                <a:cs typeface="Calibri"/>
              </a:rPr>
              <a:t>Build</a:t>
            </a:r>
            <a:r>
              <a:rPr lang="sv-SE">
                <a:ea typeface="Calibri"/>
                <a:cs typeface="Calibri"/>
              </a:rPr>
              <a:t> for all </a:t>
            </a:r>
            <a:r>
              <a:rPr lang="sv-SE" err="1">
                <a:ea typeface="Calibri"/>
                <a:cs typeface="Calibri"/>
              </a:rPr>
              <a:t>datasets</a:t>
            </a:r>
            <a:endParaRPr lang="sv-SE">
              <a:ea typeface="Calibri"/>
              <a:cs typeface="Calibri"/>
            </a:endParaRPr>
          </a:p>
          <a:p>
            <a:pPr marL="285750" indent="-285750">
              <a:buFont typeface="Arial"/>
              <a:buChar char="•"/>
            </a:pPr>
            <a:r>
              <a:rPr lang="sv-SE" err="1">
                <a:ea typeface="Calibri"/>
                <a:cs typeface="Calibri"/>
              </a:rPr>
              <a:t>RDKit</a:t>
            </a:r>
            <a:endParaRPr lang="sv-SE">
              <a:ea typeface="Calibri"/>
              <a:cs typeface="Calibri"/>
            </a:endParaRPr>
          </a:p>
          <a:p>
            <a:pPr marL="285750" indent="-285750">
              <a:buFont typeface="Arial"/>
              <a:buChar char="•"/>
            </a:pPr>
            <a:endParaRPr lang="sv-SE" b="1">
              <a:ea typeface="Calibri"/>
              <a:cs typeface="Calibri"/>
            </a:endParaRPr>
          </a:p>
          <a:p>
            <a:endParaRPr lang="sv-SE" b="1">
              <a:ea typeface="Calibri"/>
              <a:cs typeface="Calibri"/>
            </a:endParaRPr>
          </a:p>
        </p:txBody>
      </p:sp>
      <p:sp>
        <p:nvSpPr>
          <p:cNvPr id="99" name="textruta 98">
            <a:extLst>
              <a:ext uri="{FF2B5EF4-FFF2-40B4-BE49-F238E27FC236}">
                <a16:creationId xmlns:a16="http://schemas.microsoft.com/office/drawing/2014/main" id="{2E2504FF-4205-1BDC-1D30-E9E850D9B649}"/>
              </a:ext>
            </a:extLst>
          </p:cNvPr>
          <p:cNvSpPr txBox="1"/>
          <p:nvPr/>
        </p:nvSpPr>
        <p:spPr>
          <a:xfrm>
            <a:off x="4509008" y="3418810"/>
            <a:ext cx="163283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v-SE" b="1" err="1">
                <a:ea typeface="Calibri"/>
                <a:cs typeface="Calibri"/>
              </a:rPr>
              <a:t>Train</a:t>
            </a:r>
            <a:r>
              <a:rPr lang="sv-SE" b="1">
                <a:ea typeface="Calibri"/>
                <a:cs typeface="Calibri"/>
              </a:rPr>
              <a:t> ML </a:t>
            </a:r>
            <a:r>
              <a:rPr lang="sv-SE" b="1" err="1">
                <a:ea typeface="Calibri"/>
                <a:cs typeface="Calibri"/>
              </a:rPr>
              <a:t>models</a:t>
            </a:r>
            <a:endParaRPr lang="sv-SE">
              <a:ea typeface="Calibri"/>
              <a:cs typeface="Calibri"/>
            </a:endParaRPr>
          </a:p>
          <a:p>
            <a:pPr marL="285750" indent="-285750">
              <a:buFont typeface="Arial"/>
              <a:buChar char="•"/>
            </a:pPr>
            <a:r>
              <a:rPr lang="sv-SE">
                <a:ea typeface="Calibri"/>
                <a:cs typeface="Calibri"/>
              </a:rPr>
              <a:t>GT, FP &amp; </a:t>
            </a:r>
            <a:r>
              <a:rPr lang="sv-SE" err="1">
                <a:ea typeface="Calibri"/>
                <a:cs typeface="Calibri"/>
              </a:rPr>
              <a:t>combined</a:t>
            </a:r>
            <a:endParaRPr lang="sv-SE">
              <a:ea typeface="Calibri"/>
              <a:cs typeface="Calibri"/>
            </a:endParaRPr>
          </a:p>
          <a:p>
            <a:pPr marL="285750" indent="-285750">
              <a:buFont typeface="Arial"/>
              <a:buChar char="•"/>
            </a:pPr>
            <a:r>
              <a:rPr lang="sv-SE" err="1">
                <a:ea typeface="Calibri"/>
                <a:cs typeface="Calibri"/>
              </a:rPr>
              <a:t>sklearn</a:t>
            </a:r>
            <a:endParaRPr lang="sv-SE">
              <a:ea typeface="Calibri"/>
              <a:cs typeface="Calibri"/>
            </a:endParaRPr>
          </a:p>
          <a:p>
            <a:pPr marL="285750" indent="-285750">
              <a:buFont typeface="Arial"/>
              <a:buChar char="•"/>
            </a:pPr>
            <a:endParaRPr lang="sv-SE">
              <a:ea typeface="Calibri"/>
              <a:cs typeface="Calibri"/>
            </a:endParaRPr>
          </a:p>
          <a:p>
            <a:pPr marL="285750" indent="-285750">
              <a:buFont typeface="Arial"/>
              <a:buChar char="•"/>
            </a:pPr>
            <a:endParaRPr lang="sv-SE" b="1">
              <a:ea typeface="Calibri"/>
              <a:cs typeface="Calibri"/>
            </a:endParaRPr>
          </a:p>
          <a:p>
            <a:endParaRPr lang="sv-SE" b="1">
              <a:ea typeface="Calibri"/>
              <a:cs typeface="Calibri"/>
            </a:endParaRPr>
          </a:p>
        </p:txBody>
      </p:sp>
      <p:sp>
        <p:nvSpPr>
          <p:cNvPr id="100" name="textruta 99">
            <a:extLst>
              <a:ext uri="{FF2B5EF4-FFF2-40B4-BE49-F238E27FC236}">
                <a16:creationId xmlns:a16="http://schemas.microsoft.com/office/drawing/2014/main" id="{CB18B1AF-CBEF-A31B-35D8-1F9621C74973}"/>
              </a:ext>
            </a:extLst>
          </p:cNvPr>
          <p:cNvSpPr txBox="1"/>
          <p:nvPr/>
        </p:nvSpPr>
        <p:spPr>
          <a:xfrm>
            <a:off x="6337807" y="3430532"/>
            <a:ext cx="163283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v-SE" b="1" err="1">
                <a:ea typeface="Calibri"/>
                <a:cs typeface="Calibri"/>
              </a:rPr>
              <a:t>Train</a:t>
            </a:r>
            <a:r>
              <a:rPr lang="sv-SE" b="1">
                <a:ea typeface="Calibri"/>
                <a:cs typeface="Calibri"/>
              </a:rPr>
              <a:t> </a:t>
            </a:r>
            <a:r>
              <a:rPr lang="sv-SE" b="1" err="1">
                <a:ea typeface="Calibri"/>
                <a:cs typeface="Calibri"/>
              </a:rPr>
              <a:t>GNNs</a:t>
            </a:r>
            <a:endParaRPr lang="sv-SE">
              <a:ea typeface="Calibri"/>
              <a:cs typeface="Calibri"/>
            </a:endParaRPr>
          </a:p>
          <a:p>
            <a:pPr marL="285750" indent="-285750">
              <a:buFont typeface="Arial"/>
              <a:buChar char="•"/>
            </a:pPr>
            <a:r>
              <a:rPr lang="sv-SE" err="1">
                <a:ea typeface="Calibri"/>
                <a:cs typeface="Calibri"/>
              </a:rPr>
              <a:t>GCNconc</a:t>
            </a:r>
            <a:r>
              <a:rPr lang="sv-SE">
                <a:ea typeface="Calibri"/>
                <a:cs typeface="Calibri"/>
              </a:rPr>
              <a:t> &amp; </a:t>
            </a:r>
            <a:r>
              <a:rPr lang="sv-SE" err="1">
                <a:ea typeface="Calibri"/>
                <a:cs typeface="Calibri"/>
              </a:rPr>
              <a:t>GraphConv</a:t>
            </a:r>
            <a:endParaRPr lang="sv-SE">
              <a:ea typeface="Calibri"/>
              <a:cs typeface="Calibri"/>
            </a:endParaRPr>
          </a:p>
          <a:p>
            <a:pPr marL="285750" indent="-285750">
              <a:buFont typeface="Arial"/>
              <a:buChar char="•"/>
            </a:pPr>
            <a:r>
              <a:rPr lang="sv-SE" err="1">
                <a:ea typeface="Calibri"/>
                <a:cs typeface="Calibri"/>
              </a:rPr>
              <a:t>PyTorch</a:t>
            </a:r>
            <a:r>
              <a:rPr lang="sv-SE">
                <a:ea typeface="Calibri"/>
                <a:cs typeface="Calibri"/>
              </a:rPr>
              <a:t> </a:t>
            </a:r>
            <a:r>
              <a:rPr lang="sv-SE" err="1">
                <a:ea typeface="Calibri"/>
                <a:cs typeface="Calibri"/>
              </a:rPr>
              <a:t>Geometric</a:t>
            </a:r>
            <a:endParaRPr lang="sv-SE">
              <a:ea typeface="Calibri"/>
              <a:cs typeface="Calibri"/>
            </a:endParaRPr>
          </a:p>
          <a:p>
            <a:pPr marL="285750" indent="-285750">
              <a:buFont typeface="Arial"/>
              <a:buChar char="•"/>
            </a:pPr>
            <a:endParaRPr lang="sv-SE">
              <a:ea typeface="Calibri"/>
              <a:cs typeface="Calibri"/>
            </a:endParaRPr>
          </a:p>
          <a:p>
            <a:pPr marL="285750" indent="-285750">
              <a:buFont typeface="Arial"/>
              <a:buChar char="•"/>
            </a:pPr>
            <a:endParaRPr lang="sv-SE" b="1">
              <a:ea typeface="Calibri"/>
              <a:cs typeface="Calibri"/>
            </a:endParaRPr>
          </a:p>
          <a:p>
            <a:endParaRPr lang="sv-SE" b="1">
              <a:ea typeface="Calibri"/>
              <a:cs typeface="Calibri"/>
            </a:endParaRPr>
          </a:p>
        </p:txBody>
      </p:sp>
      <p:sp>
        <p:nvSpPr>
          <p:cNvPr id="101" name="textruta 100">
            <a:extLst>
              <a:ext uri="{FF2B5EF4-FFF2-40B4-BE49-F238E27FC236}">
                <a16:creationId xmlns:a16="http://schemas.microsoft.com/office/drawing/2014/main" id="{D5D4A342-A5AD-ACAF-1263-41A1AE39286A}"/>
              </a:ext>
            </a:extLst>
          </p:cNvPr>
          <p:cNvSpPr txBox="1"/>
          <p:nvPr/>
        </p:nvSpPr>
        <p:spPr>
          <a:xfrm>
            <a:off x="8166606" y="3418808"/>
            <a:ext cx="163283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v-SE" b="1" err="1">
                <a:ea typeface="Calibri"/>
                <a:cs typeface="Calibri"/>
              </a:rPr>
              <a:t>Evalutate</a:t>
            </a:r>
            <a:r>
              <a:rPr lang="sv-SE" b="1">
                <a:ea typeface="Calibri"/>
                <a:cs typeface="Calibri"/>
              </a:rPr>
              <a:t> and </a:t>
            </a:r>
            <a:r>
              <a:rPr lang="sv-SE" b="1" err="1">
                <a:ea typeface="Calibri"/>
                <a:cs typeface="Calibri"/>
              </a:rPr>
              <a:t>compare</a:t>
            </a:r>
            <a:endParaRPr lang="sv-SE">
              <a:ea typeface="Calibri"/>
              <a:cs typeface="Calibri"/>
            </a:endParaRPr>
          </a:p>
          <a:p>
            <a:pPr marL="285750" indent="-285750">
              <a:buFont typeface="Arial"/>
              <a:buChar char="•"/>
            </a:pPr>
            <a:r>
              <a:rPr lang="sv-SE" err="1">
                <a:ea typeface="Calibri"/>
                <a:cs typeface="Calibri"/>
              </a:rPr>
              <a:t>Accuracy</a:t>
            </a:r>
            <a:r>
              <a:rPr lang="sv-SE">
                <a:ea typeface="Calibri"/>
                <a:cs typeface="Calibri"/>
              </a:rPr>
              <a:t> </a:t>
            </a:r>
          </a:p>
          <a:p>
            <a:pPr marL="285750" indent="-285750">
              <a:buFont typeface="Arial"/>
              <a:buChar char="•"/>
            </a:pPr>
            <a:r>
              <a:rPr lang="sv-SE">
                <a:ea typeface="Calibri"/>
                <a:cs typeface="Calibri"/>
              </a:rPr>
              <a:t>ROC AUC</a:t>
            </a:r>
          </a:p>
          <a:p>
            <a:pPr marL="285750" indent="-285750">
              <a:buFont typeface="Arial"/>
              <a:buChar char="•"/>
            </a:pPr>
            <a:r>
              <a:rPr lang="sv-SE" err="1">
                <a:ea typeface="Calibri"/>
                <a:cs typeface="Calibri"/>
              </a:rPr>
              <a:t>Runtime</a:t>
            </a:r>
            <a:endParaRPr lang="sv-SE">
              <a:ea typeface="Calibri"/>
              <a:cs typeface="Calibri"/>
            </a:endParaRPr>
          </a:p>
          <a:p>
            <a:pPr marL="285750" indent="-285750">
              <a:buFont typeface="Arial"/>
              <a:buChar char="•"/>
            </a:pPr>
            <a:endParaRPr lang="sv-SE">
              <a:ea typeface="Calibri"/>
              <a:cs typeface="Calibri"/>
            </a:endParaRPr>
          </a:p>
          <a:p>
            <a:pPr marL="285750" indent="-285750">
              <a:buFont typeface="Arial"/>
              <a:buChar char="•"/>
            </a:pPr>
            <a:endParaRPr lang="sv-SE" b="1">
              <a:ea typeface="Calibri"/>
              <a:cs typeface="Calibri"/>
            </a:endParaRPr>
          </a:p>
          <a:p>
            <a:endParaRPr lang="sv-SE" b="1">
              <a:ea typeface="Calibri"/>
              <a:cs typeface="Calibri"/>
            </a:endParaRPr>
          </a:p>
        </p:txBody>
      </p:sp>
      <p:sp>
        <p:nvSpPr>
          <p:cNvPr id="102" name="textruta 101">
            <a:extLst>
              <a:ext uri="{FF2B5EF4-FFF2-40B4-BE49-F238E27FC236}">
                <a16:creationId xmlns:a16="http://schemas.microsoft.com/office/drawing/2014/main" id="{538F0875-34ED-92F4-C64E-E14572EC75AA}"/>
              </a:ext>
            </a:extLst>
          </p:cNvPr>
          <p:cNvSpPr txBox="1"/>
          <p:nvPr/>
        </p:nvSpPr>
        <p:spPr>
          <a:xfrm>
            <a:off x="9995405" y="3430530"/>
            <a:ext cx="163283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v-SE" b="1" err="1">
                <a:ea typeface="Calibri"/>
                <a:cs typeface="Calibri"/>
              </a:rPr>
              <a:t>Structural</a:t>
            </a:r>
            <a:r>
              <a:rPr lang="sv-SE" b="1">
                <a:ea typeface="Calibri"/>
                <a:cs typeface="Calibri"/>
              </a:rPr>
              <a:t> </a:t>
            </a:r>
            <a:r>
              <a:rPr lang="sv-SE" b="1" err="1">
                <a:ea typeface="Calibri"/>
                <a:cs typeface="Calibri"/>
              </a:rPr>
              <a:t>differences</a:t>
            </a:r>
            <a:r>
              <a:rPr lang="sv-SE" b="1">
                <a:ea typeface="Calibri"/>
                <a:cs typeface="Calibri"/>
              </a:rPr>
              <a:t> </a:t>
            </a:r>
            <a:endParaRPr lang="sv-SE">
              <a:ea typeface="Calibri"/>
              <a:cs typeface="Calibri"/>
            </a:endParaRPr>
          </a:p>
          <a:p>
            <a:pPr marL="285750" indent="-285750">
              <a:buFont typeface="Arial"/>
              <a:buChar char="•"/>
            </a:pPr>
            <a:r>
              <a:rPr lang="sv-SE" err="1">
                <a:ea typeface="Calibri"/>
                <a:cs typeface="Calibri"/>
              </a:rPr>
              <a:t>Networkx</a:t>
            </a:r>
            <a:endParaRPr lang="sv-SE">
              <a:ea typeface="Calibri"/>
              <a:cs typeface="Calibri"/>
            </a:endParaRPr>
          </a:p>
          <a:p>
            <a:pPr marL="285750" indent="-285750">
              <a:buFont typeface="Arial"/>
              <a:buChar char="•"/>
            </a:pPr>
            <a:r>
              <a:rPr lang="sv-SE" err="1">
                <a:ea typeface="Calibri"/>
                <a:cs typeface="Calibri"/>
              </a:rPr>
              <a:t>scipy</a:t>
            </a:r>
            <a:endParaRPr lang="sv-SE">
              <a:ea typeface="Calibri"/>
              <a:cs typeface="Calibri"/>
            </a:endParaRPr>
          </a:p>
          <a:p>
            <a:endParaRPr lang="sv-SE" b="1">
              <a:ea typeface="Calibri"/>
              <a:cs typeface="Calibri"/>
            </a:endParaRPr>
          </a:p>
        </p:txBody>
      </p:sp>
    </p:spTree>
    <p:extLst>
      <p:ext uri="{BB962C8B-B14F-4D97-AF65-F5344CB8AC3E}">
        <p14:creationId xmlns:p14="http://schemas.microsoft.com/office/powerpoint/2010/main" val="3266201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C3B0-02D1-AB3B-B5C3-87B25DA2E6AC}"/>
              </a:ext>
            </a:extLst>
          </p:cNvPr>
          <p:cNvSpPr>
            <a:spLocks noGrp="1"/>
          </p:cNvSpPr>
          <p:nvPr>
            <p:ph type="title"/>
          </p:nvPr>
        </p:nvSpPr>
        <p:spPr/>
        <p:txBody>
          <a:bodyPr/>
          <a:lstStyle/>
          <a:p>
            <a:r>
              <a:rPr lang="sv-SE">
                <a:ea typeface="Calibri Light"/>
                <a:cs typeface="Calibri Light"/>
              </a:rPr>
              <a:t>ML Approach </a:t>
            </a:r>
            <a:endParaRPr lang="sv-SE"/>
          </a:p>
        </p:txBody>
      </p:sp>
      <p:sp>
        <p:nvSpPr>
          <p:cNvPr id="4" name="Date Placeholder 3">
            <a:extLst>
              <a:ext uri="{FF2B5EF4-FFF2-40B4-BE49-F238E27FC236}">
                <a16:creationId xmlns:a16="http://schemas.microsoft.com/office/drawing/2014/main" id="{682FC006-1E7A-CF5D-61A5-E4D9B4D64C08}"/>
              </a:ext>
            </a:extLst>
          </p:cNvPr>
          <p:cNvSpPr>
            <a:spLocks noGrp="1"/>
          </p:cNvSpPr>
          <p:nvPr>
            <p:ph type="dt" sz="half" idx="10"/>
          </p:nvPr>
        </p:nvSpPr>
        <p:spPr/>
        <p:txBody>
          <a:bodyPr/>
          <a:lstStyle/>
          <a:p>
            <a:fld id="{522B7D7F-BD91-354A-8580-9EA35C2AFC94}" type="datetime1">
              <a:rPr lang="en-AU" smtClean="0"/>
              <a:t>20/10/2025</a:t>
            </a:fld>
            <a:endParaRPr lang="en-AU"/>
          </a:p>
        </p:txBody>
      </p:sp>
      <p:sp>
        <p:nvSpPr>
          <p:cNvPr id="5" name="Footer Placeholder 4">
            <a:extLst>
              <a:ext uri="{FF2B5EF4-FFF2-40B4-BE49-F238E27FC236}">
                <a16:creationId xmlns:a16="http://schemas.microsoft.com/office/drawing/2014/main" id="{E78928EE-B393-B5FB-A6E0-319656EE8EB6}"/>
              </a:ext>
            </a:extLst>
          </p:cNvPr>
          <p:cNvSpPr>
            <a:spLocks noGrp="1"/>
          </p:cNvSpPr>
          <p:nvPr>
            <p:ph type="ftr" sz="quarter" idx="11"/>
          </p:nvPr>
        </p:nvSpPr>
        <p:spPr/>
        <p:txBody>
          <a:bodyPr/>
          <a:lstStyle/>
          <a:p>
            <a:r>
              <a:rPr lang="en-AU"/>
              <a:t>A Multi-Method Approach to Molecular Activity Prediction</a:t>
            </a:r>
          </a:p>
        </p:txBody>
      </p:sp>
      <p:sp>
        <p:nvSpPr>
          <p:cNvPr id="6" name="Slide Number Placeholder 5">
            <a:extLst>
              <a:ext uri="{FF2B5EF4-FFF2-40B4-BE49-F238E27FC236}">
                <a16:creationId xmlns:a16="http://schemas.microsoft.com/office/drawing/2014/main" id="{30DEB894-0BA3-4580-FA5D-C9542CA4FE39}"/>
              </a:ext>
            </a:extLst>
          </p:cNvPr>
          <p:cNvSpPr>
            <a:spLocks noGrp="1"/>
          </p:cNvSpPr>
          <p:nvPr>
            <p:ph type="sldNum" sz="quarter" idx="12"/>
          </p:nvPr>
        </p:nvSpPr>
        <p:spPr/>
        <p:txBody>
          <a:bodyPr/>
          <a:lstStyle/>
          <a:p>
            <a:fld id="{BDFE8AA4-FEF7-A840-AF01-B040DC34D9F0}" type="slidenum">
              <a:rPr lang="en-AU" smtClean="0"/>
              <a:t>11</a:t>
            </a:fld>
            <a:endParaRPr lang="en-AU"/>
          </a:p>
        </p:txBody>
      </p:sp>
      <p:pic>
        <p:nvPicPr>
          <p:cNvPr id="26" name="Picture 32" descr="En bild som visar diagram, skärmbild, karta, linje&#10;&#10;AI-genererat innehåll kan vara felaktigt.">
            <a:extLst>
              <a:ext uri="{FF2B5EF4-FFF2-40B4-BE49-F238E27FC236}">
                <a16:creationId xmlns:a16="http://schemas.microsoft.com/office/drawing/2014/main" id="{6D7E9C36-2E9E-206C-A4D1-1A1FDDF3E149}"/>
              </a:ext>
            </a:extLst>
          </p:cNvPr>
          <p:cNvPicPr>
            <a:picLocks noChangeAspect="1"/>
          </p:cNvPicPr>
          <p:nvPr/>
        </p:nvPicPr>
        <p:blipFill rotWithShape="1">
          <a:blip r:embed="rId2"/>
          <a:srcRect b="6406"/>
          <a:stretch/>
        </p:blipFill>
        <p:spPr>
          <a:xfrm>
            <a:off x="5131244" y="4453423"/>
            <a:ext cx="6958712" cy="1902927"/>
          </a:xfrm>
          <a:prstGeom prst="rect">
            <a:avLst/>
          </a:prstGeom>
        </p:spPr>
      </p:pic>
      <p:grpSp>
        <p:nvGrpSpPr>
          <p:cNvPr id="15" name="Group 14">
            <a:extLst>
              <a:ext uri="{FF2B5EF4-FFF2-40B4-BE49-F238E27FC236}">
                <a16:creationId xmlns:a16="http://schemas.microsoft.com/office/drawing/2014/main" id="{E5807050-784D-F2DB-2BB0-C7BE3728C786}"/>
              </a:ext>
            </a:extLst>
          </p:cNvPr>
          <p:cNvGrpSpPr/>
          <p:nvPr/>
        </p:nvGrpSpPr>
        <p:grpSpPr>
          <a:xfrm>
            <a:off x="243666" y="1288786"/>
            <a:ext cx="5027568" cy="5233397"/>
            <a:chOff x="307166" y="1288786"/>
            <a:chExt cx="5027568" cy="5233397"/>
          </a:xfrm>
        </p:grpSpPr>
        <p:pic>
          <p:nvPicPr>
            <p:cNvPr id="8" name="Content Placeholder 6">
              <a:extLst>
                <a:ext uri="{FF2B5EF4-FFF2-40B4-BE49-F238E27FC236}">
                  <a16:creationId xmlns:a16="http://schemas.microsoft.com/office/drawing/2014/main" id="{B591F13A-868C-530E-9DE4-DA55E77761C9}"/>
                </a:ext>
              </a:extLst>
            </p:cNvPr>
            <p:cNvPicPr>
              <a:picLocks noChangeAspect="1"/>
            </p:cNvPicPr>
            <p:nvPr/>
          </p:nvPicPr>
          <p:blipFill rotWithShape="1">
            <a:blip r:embed="rId3"/>
            <a:srcRect l="38275" t="25226" r="57868" b="-94"/>
            <a:stretch/>
          </p:blipFill>
          <p:spPr>
            <a:xfrm>
              <a:off x="2195483" y="1288786"/>
              <a:ext cx="370823" cy="2936343"/>
            </a:xfrm>
            <a:prstGeom prst="rect">
              <a:avLst/>
            </a:prstGeom>
          </p:spPr>
        </p:pic>
        <p:pic>
          <p:nvPicPr>
            <p:cNvPr id="12" name="Picture 2" descr="Graph neural networks for the identification of novel inhibitors of a small  RNA - ScienceDirect">
              <a:extLst>
                <a:ext uri="{FF2B5EF4-FFF2-40B4-BE49-F238E27FC236}">
                  <a16:creationId xmlns:a16="http://schemas.microsoft.com/office/drawing/2014/main" id="{FFCFC0D0-03FA-530F-0F23-252F514DE0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3864"/>
            <a:stretch/>
          </p:blipFill>
          <p:spPr bwMode="auto">
            <a:xfrm>
              <a:off x="307166" y="1968569"/>
              <a:ext cx="1354673" cy="3649261"/>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6">
              <a:extLst>
                <a:ext uri="{FF2B5EF4-FFF2-40B4-BE49-F238E27FC236}">
                  <a16:creationId xmlns:a16="http://schemas.microsoft.com/office/drawing/2014/main" id="{DDEB10B4-90FF-A879-F896-736719A18409}"/>
                </a:ext>
              </a:extLst>
            </p:cNvPr>
            <p:cNvPicPr>
              <a:picLocks noChangeAspect="1"/>
            </p:cNvPicPr>
            <p:nvPr/>
          </p:nvPicPr>
          <p:blipFill rotWithShape="1">
            <a:blip r:embed="rId3"/>
            <a:srcRect l="38351" t="25280" r="57951" b="7003"/>
            <a:stretch/>
          </p:blipFill>
          <p:spPr>
            <a:xfrm>
              <a:off x="2210741" y="3866320"/>
              <a:ext cx="355565" cy="2655863"/>
            </a:xfrm>
            <a:prstGeom prst="rect">
              <a:avLst/>
            </a:prstGeom>
          </p:spPr>
        </p:pic>
        <p:sp>
          <p:nvSpPr>
            <p:cNvPr id="16" name="Rectangle 31">
              <a:extLst>
                <a:ext uri="{FF2B5EF4-FFF2-40B4-BE49-F238E27FC236}">
                  <a16:creationId xmlns:a16="http://schemas.microsoft.com/office/drawing/2014/main" id="{2001280F-B8A3-FFED-1408-A6BE940E5395}"/>
                </a:ext>
              </a:extLst>
            </p:cNvPr>
            <p:cNvSpPr/>
            <p:nvPr/>
          </p:nvSpPr>
          <p:spPr>
            <a:xfrm>
              <a:off x="1850216" y="2038560"/>
              <a:ext cx="1036457" cy="437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t>Graph Properties</a:t>
              </a:r>
            </a:p>
          </p:txBody>
        </p:sp>
        <p:sp>
          <p:nvSpPr>
            <p:cNvPr id="18" name="Rectangle 32">
              <a:extLst>
                <a:ext uri="{FF2B5EF4-FFF2-40B4-BE49-F238E27FC236}">
                  <a16:creationId xmlns:a16="http://schemas.microsoft.com/office/drawing/2014/main" id="{C2172AA4-B4C0-A4AE-4FCE-C180CA40B025}"/>
                </a:ext>
              </a:extLst>
            </p:cNvPr>
            <p:cNvSpPr/>
            <p:nvPr/>
          </p:nvSpPr>
          <p:spPr>
            <a:xfrm>
              <a:off x="1864277" y="4712344"/>
              <a:ext cx="1036457" cy="437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t>Fingerprints</a:t>
              </a:r>
            </a:p>
          </p:txBody>
        </p:sp>
        <p:pic>
          <p:nvPicPr>
            <p:cNvPr id="20" name="Content Placeholder 6" descr="En bild som visar text, Teckensnitt, design&#10;&#10;AI-genererat innehåll kan vara felaktigt.">
              <a:extLst>
                <a:ext uri="{FF2B5EF4-FFF2-40B4-BE49-F238E27FC236}">
                  <a16:creationId xmlns:a16="http://schemas.microsoft.com/office/drawing/2014/main" id="{44048238-01DA-E5D2-E1E3-A489613DB037}"/>
                </a:ext>
              </a:extLst>
            </p:cNvPr>
            <p:cNvPicPr>
              <a:picLocks noChangeAspect="1"/>
            </p:cNvPicPr>
            <p:nvPr/>
          </p:nvPicPr>
          <p:blipFill rotWithShape="1">
            <a:blip r:embed="rId3"/>
            <a:srcRect l="57115" t="18617" r="24239" b="-95"/>
            <a:stretch/>
          </p:blipFill>
          <p:spPr>
            <a:xfrm>
              <a:off x="3005867" y="2703996"/>
              <a:ext cx="1195920" cy="2131857"/>
            </a:xfrm>
            <a:prstGeom prst="rect">
              <a:avLst/>
            </a:prstGeom>
          </p:spPr>
        </p:pic>
        <p:cxnSp>
          <p:nvCxnSpPr>
            <p:cNvPr id="22" name="Straight Arrow Connector 36">
              <a:extLst>
                <a:ext uri="{FF2B5EF4-FFF2-40B4-BE49-F238E27FC236}">
                  <a16:creationId xmlns:a16="http://schemas.microsoft.com/office/drawing/2014/main" id="{B8F430B1-B02D-E0BF-9A57-B7A83ED8D95C}"/>
                </a:ext>
              </a:extLst>
            </p:cNvPr>
            <p:cNvCxnSpPr/>
            <p:nvPr/>
          </p:nvCxnSpPr>
          <p:spPr>
            <a:xfrm>
              <a:off x="1722184" y="3793199"/>
              <a:ext cx="256065"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 name="Straight Arrow Connector 37">
              <a:extLst>
                <a:ext uri="{FF2B5EF4-FFF2-40B4-BE49-F238E27FC236}">
                  <a16:creationId xmlns:a16="http://schemas.microsoft.com/office/drawing/2014/main" id="{BB51AFA7-EE7C-FABF-0BA3-34EB8FE76D2F}"/>
                </a:ext>
              </a:extLst>
            </p:cNvPr>
            <p:cNvCxnSpPr/>
            <p:nvPr/>
          </p:nvCxnSpPr>
          <p:spPr>
            <a:xfrm>
              <a:off x="2644669" y="3793199"/>
              <a:ext cx="256065"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10" name="Picture 2" descr="Graph neural networks for the identification of novel inhibitors of a small  RNA - ScienceDirect">
              <a:extLst>
                <a:ext uri="{FF2B5EF4-FFF2-40B4-BE49-F238E27FC236}">
                  <a16:creationId xmlns:a16="http://schemas.microsoft.com/office/drawing/2014/main" id="{E3304180-76DE-C916-8D3D-6B8A4B67FC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7747" t="33756" r="-186" b="35577"/>
            <a:stretch/>
          </p:blipFill>
          <p:spPr bwMode="auto">
            <a:xfrm>
              <a:off x="4210796" y="2703996"/>
              <a:ext cx="1123938" cy="195105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7" name="Content Placeholder 3">
            <a:extLst>
              <a:ext uri="{FF2B5EF4-FFF2-40B4-BE49-F238E27FC236}">
                <a16:creationId xmlns:a16="http://schemas.microsoft.com/office/drawing/2014/main" id="{97A74180-2847-6DD8-7DBC-60D18A080E6D}"/>
              </a:ext>
            </a:extLst>
          </p:cNvPr>
          <p:cNvGraphicFramePr>
            <a:graphicFrameLocks/>
          </p:cNvGraphicFramePr>
          <p:nvPr>
            <p:extLst>
              <p:ext uri="{D42A27DB-BD31-4B8C-83A1-F6EECF244321}">
                <p14:modId xmlns:p14="http://schemas.microsoft.com/office/powerpoint/2010/main" val="3140333586"/>
              </p:ext>
            </p:extLst>
          </p:nvPr>
        </p:nvGraphicFramePr>
        <p:xfrm>
          <a:off x="5842002" y="1816169"/>
          <a:ext cx="6206940" cy="195105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ectangle 12">
            <a:extLst>
              <a:ext uri="{FF2B5EF4-FFF2-40B4-BE49-F238E27FC236}">
                <a16:creationId xmlns:a16="http://schemas.microsoft.com/office/drawing/2014/main" id="{052D6491-9432-24A9-D7F0-BE5896753AF2}"/>
              </a:ext>
            </a:extLst>
          </p:cNvPr>
          <p:cNvSpPr/>
          <p:nvPr/>
        </p:nvSpPr>
        <p:spPr>
          <a:xfrm>
            <a:off x="5819227" y="1498599"/>
            <a:ext cx="6206940" cy="539961"/>
          </a:xfrm>
          <a:prstGeom prst="rect">
            <a:avLst/>
          </a:prstGeom>
          <a:solidFill>
            <a:srgbClr val="9EA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Graph Properties</a:t>
            </a:r>
          </a:p>
        </p:txBody>
      </p:sp>
      <p:sp>
        <p:nvSpPr>
          <p:cNvPr id="17" name="Rectangle 16">
            <a:extLst>
              <a:ext uri="{FF2B5EF4-FFF2-40B4-BE49-F238E27FC236}">
                <a16:creationId xmlns:a16="http://schemas.microsoft.com/office/drawing/2014/main" id="{22DEBF11-EAEE-8758-40B0-166BD256515A}"/>
              </a:ext>
            </a:extLst>
          </p:cNvPr>
          <p:cNvSpPr/>
          <p:nvPr/>
        </p:nvSpPr>
        <p:spPr>
          <a:xfrm>
            <a:off x="5819227" y="3872921"/>
            <a:ext cx="6206940" cy="539961"/>
          </a:xfrm>
          <a:prstGeom prst="rect">
            <a:avLst/>
          </a:prstGeom>
          <a:solidFill>
            <a:srgbClr val="9EA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Fingerprints</a:t>
            </a:r>
          </a:p>
        </p:txBody>
      </p:sp>
    </p:spTree>
    <p:extLst>
      <p:ext uri="{BB962C8B-B14F-4D97-AF65-F5344CB8AC3E}">
        <p14:creationId xmlns:p14="http://schemas.microsoft.com/office/powerpoint/2010/main" val="3609401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91264-EDD7-EFCF-6AFD-20959533082E}"/>
              </a:ext>
            </a:extLst>
          </p:cNvPr>
          <p:cNvSpPr>
            <a:spLocks noGrp="1"/>
          </p:cNvSpPr>
          <p:nvPr>
            <p:ph type="title"/>
          </p:nvPr>
        </p:nvSpPr>
        <p:spPr/>
        <p:txBody>
          <a:bodyPr/>
          <a:lstStyle/>
          <a:p>
            <a:r>
              <a:rPr lang="sv-SE">
                <a:ea typeface="Calibri Light"/>
                <a:cs typeface="Calibri Light"/>
              </a:rPr>
              <a:t>GNN Approach</a:t>
            </a:r>
            <a:endParaRPr lang="sv-SE"/>
          </a:p>
        </p:txBody>
      </p:sp>
      <p:sp>
        <p:nvSpPr>
          <p:cNvPr id="4" name="Date Placeholder 3">
            <a:extLst>
              <a:ext uri="{FF2B5EF4-FFF2-40B4-BE49-F238E27FC236}">
                <a16:creationId xmlns:a16="http://schemas.microsoft.com/office/drawing/2014/main" id="{641D4237-5113-F3A9-34A8-A5126D7947C3}"/>
              </a:ext>
            </a:extLst>
          </p:cNvPr>
          <p:cNvSpPr>
            <a:spLocks noGrp="1"/>
          </p:cNvSpPr>
          <p:nvPr>
            <p:ph type="dt" sz="half" idx="10"/>
          </p:nvPr>
        </p:nvSpPr>
        <p:spPr/>
        <p:txBody>
          <a:bodyPr/>
          <a:lstStyle/>
          <a:p>
            <a:fld id="{522B7D7F-BD91-354A-8580-9EA35C2AFC94}" type="datetime1">
              <a:rPr lang="en-AU" smtClean="0"/>
              <a:t>20/10/2025</a:t>
            </a:fld>
            <a:endParaRPr lang="en-AU"/>
          </a:p>
        </p:txBody>
      </p:sp>
      <p:sp>
        <p:nvSpPr>
          <p:cNvPr id="5" name="Footer Placeholder 4">
            <a:extLst>
              <a:ext uri="{FF2B5EF4-FFF2-40B4-BE49-F238E27FC236}">
                <a16:creationId xmlns:a16="http://schemas.microsoft.com/office/drawing/2014/main" id="{B2146E73-D4D0-170A-E415-9FE662E9C9DA}"/>
              </a:ext>
            </a:extLst>
          </p:cNvPr>
          <p:cNvSpPr>
            <a:spLocks noGrp="1"/>
          </p:cNvSpPr>
          <p:nvPr>
            <p:ph type="ftr" sz="quarter" idx="11"/>
          </p:nvPr>
        </p:nvSpPr>
        <p:spPr/>
        <p:txBody>
          <a:bodyPr/>
          <a:lstStyle/>
          <a:p>
            <a:r>
              <a:rPr lang="en-AU"/>
              <a:t>A Multi-Method Approach to Molecular Activity Prediction</a:t>
            </a:r>
          </a:p>
        </p:txBody>
      </p:sp>
      <p:sp>
        <p:nvSpPr>
          <p:cNvPr id="6" name="Slide Number Placeholder 5">
            <a:extLst>
              <a:ext uri="{FF2B5EF4-FFF2-40B4-BE49-F238E27FC236}">
                <a16:creationId xmlns:a16="http://schemas.microsoft.com/office/drawing/2014/main" id="{14C910FF-B03C-9662-FCA0-1B689B9A6150}"/>
              </a:ext>
            </a:extLst>
          </p:cNvPr>
          <p:cNvSpPr>
            <a:spLocks noGrp="1"/>
          </p:cNvSpPr>
          <p:nvPr>
            <p:ph type="sldNum" sz="quarter" idx="12"/>
          </p:nvPr>
        </p:nvSpPr>
        <p:spPr/>
        <p:txBody>
          <a:bodyPr/>
          <a:lstStyle/>
          <a:p>
            <a:fld id="{BDFE8AA4-FEF7-A840-AF01-B040DC34D9F0}" type="slidenum">
              <a:rPr lang="en-AU" smtClean="0"/>
              <a:t>12</a:t>
            </a:fld>
            <a:endParaRPr lang="en-AU"/>
          </a:p>
        </p:txBody>
      </p:sp>
      <p:pic>
        <p:nvPicPr>
          <p:cNvPr id="8" name="Bildobjekt 7" descr="En bild som visar text, skärmbild, diagram, Graf&#10;&#10;AI-genererat innehåll kan vara felaktigt.">
            <a:extLst>
              <a:ext uri="{FF2B5EF4-FFF2-40B4-BE49-F238E27FC236}">
                <a16:creationId xmlns:a16="http://schemas.microsoft.com/office/drawing/2014/main" id="{B6C2C9A8-3D8D-892A-391F-879A4F501B33}"/>
              </a:ext>
            </a:extLst>
          </p:cNvPr>
          <p:cNvPicPr>
            <a:picLocks noChangeAspect="1"/>
          </p:cNvPicPr>
          <p:nvPr/>
        </p:nvPicPr>
        <p:blipFill>
          <a:blip r:embed="rId2"/>
          <a:stretch>
            <a:fillRect/>
          </a:stretch>
        </p:blipFill>
        <p:spPr>
          <a:xfrm>
            <a:off x="6644270" y="3014769"/>
            <a:ext cx="3980931" cy="3081875"/>
          </a:xfrm>
          <a:prstGeom prst="rect">
            <a:avLst/>
          </a:prstGeom>
        </p:spPr>
      </p:pic>
      <p:pic>
        <p:nvPicPr>
          <p:cNvPr id="10" name="Bildobjekt 9" descr="En bild som visar text, diagram, cirkel, linje&#10;&#10;AI-genererat innehåll kan vara felaktigt.">
            <a:extLst>
              <a:ext uri="{FF2B5EF4-FFF2-40B4-BE49-F238E27FC236}">
                <a16:creationId xmlns:a16="http://schemas.microsoft.com/office/drawing/2014/main" id="{9B8808D9-9F58-9559-A6C6-E698717C817D}"/>
              </a:ext>
            </a:extLst>
          </p:cNvPr>
          <p:cNvPicPr>
            <a:picLocks noChangeAspect="1"/>
          </p:cNvPicPr>
          <p:nvPr/>
        </p:nvPicPr>
        <p:blipFill>
          <a:blip r:embed="rId3"/>
          <a:stretch>
            <a:fillRect/>
          </a:stretch>
        </p:blipFill>
        <p:spPr>
          <a:xfrm>
            <a:off x="6646466" y="343098"/>
            <a:ext cx="3951909" cy="2672669"/>
          </a:xfrm>
          <a:prstGeom prst="rect">
            <a:avLst/>
          </a:prstGeom>
        </p:spPr>
      </p:pic>
      <p:sp>
        <p:nvSpPr>
          <p:cNvPr id="12" name="textruta 11">
            <a:extLst>
              <a:ext uri="{FF2B5EF4-FFF2-40B4-BE49-F238E27FC236}">
                <a16:creationId xmlns:a16="http://schemas.microsoft.com/office/drawing/2014/main" id="{CB042BF3-1C1B-BC6A-EA50-393A37044104}"/>
              </a:ext>
            </a:extLst>
          </p:cNvPr>
          <p:cNvSpPr txBox="1"/>
          <p:nvPr/>
        </p:nvSpPr>
        <p:spPr>
          <a:xfrm>
            <a:off x="7235686" y="5983886"/>
            <a:ext cx="4321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v-SE">
                <a:ea typeface="Calibri"/>
                <a:cs typeface="Calibri"/>
              </a:rPr>
              <a:t>From </a:t>
            </a:r>
            <a:r>
              <a:rPr lang="sv-SE" err="1">
                <a:ea typeface="Calibri"/>
                <a:cs typeface="Calibri"/>
              </a:rPr>
              <a:t>GraphConv</a:t>
            </a:r>
            <a:r>
              <a:rPr lang="sv-SE">
                <a:ea typeface="Calibri"/>
                <a:cs typeface="Calibri"/>
              </a:rPr>
              <a:t> on a </a:t>
            </a:r>
            <a:r>
              <a:rPr lang="sv-SE" err="1">
                <a:ea typeface="Calibri"/>
                <a:cs typeface="Calibri"/>
              </a:rPr>
              <a:t>subset</a:t>
            </a:r>
            <a:r>
              <a:rPr lang="sv-SE">
                <a:ea typeface="Calibri"/>
                <a:cs typeface="Calibri"/>
              </a:rPr>
              <a:t> </a:t>
            </a:r>
            <a:r>
              <a:rPr lang="sv-SE" err="1">
                <a:ea typeface="Calibri"/>
                <a:cs typeface="Calibri"/>
              </a:rPr>
              <a:t>of</a:t>
            </a:r>
            <a:r>
              <a:rPr lang="sv-SE">
                <a:ea typeface="Calibri"/>
                <a:cs typeface="Calibri"/>
              </a:rPr>
              <a:t> DHFR</a:t>
            </a:r>
          </a:p>
        </p:txBody>
      </p:sp>
      <p:pic>
        <p:nvPicPr>
          <p:cNvPr id="14" name="Picture 2" descr="Graph neural networks for the identification of novel inhibitors of a small  RNA - ScienceDirect">
            <a:extLst>
              <a:ext uri="{FF2B5EF4-FFF2-40B4-BE49-F238E27FC236}">
                <a16:creationId xmlns:a16="http://schemas.microsoft.com/office/drawing/2014/main" id="{6E359DE2-106A-1A40-7123-4CC63FA6D3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4" y="1981568"/>
            <a:ext cx="5183188" cy="364926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4">
            <a:extLst>
              <a:ext uri="{FF2B5EF4-FFF2-40B4-BE49-F238E27FC236}">
                <a16:creationId xmlns:a16="http://schemas.microsoft.com/office/drawing/2014/main" id="{6754BD8A-3103-E938-C3D6-8CEFB5F6B21A}"/>
              </a:ext>
            </a:extLst>
          </p:cNvPr>
          <p:cNvSpPr/>
          <p:nvPr/>
        </p:nvSpPr>
        <p:spPr>
          <a:xfrm>
            <a:off x="2134707" y="1963905"/>
            <a:ext cx="827567" cy="368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5">
            <a:extLst>
              <a:ext uri="{FF2B5EF4-FFF2-40B4-BE49-F238E27FC236}">
                <a16:creationId xmlns:a16="http://schemas.microsoft.com/office/drawing/2014/main" id="{57767264-DCDE-5F5F-2B7A-C0EDD9B8698A}"/>
              </a:ext>
            </a:extLst>
          </p:cNvPr>
          <p:cNvPicPr>
            <a:picLocks noChangeAspect="1"/>
          </p:cNvPicPr>
          <p:nvPr/>
        </p:nvPicPr>
        <p:blipFill rotWithShape="1">
          <a:blip r:embed="rId5"/>
          <a:srcRect l="6434" t="67723" r="12236" b="707"/>
          <a:stretch/>
        </p:blipFill>
        <p:spPr>
          <a:xfrm>
            <a:off x="2019926" y="2167861"/>
            <a:ext cx="1084521" cy="1435395"/>
          </a:xfrm>
          <a:prstGeom prst="rect">
            <a:avLst/>
          </a:prstGeom>
        </p:spPr>
      </p:pic>
      <p:pic>
        <p:nvPicPr>
          <p:cNvPr id="20" name="Picture 16">
            <a:extLst>
              <a:ext uri="{FF2B5EF4-FFF2-40B4-BE49-F238E27FC236}">
                <a16:creationId xmlns:a16="http://schemas.microsoft.com/office/drawing/2014/main" id="{7F4D5816-1A88-5ECB-219B-336C28A23244}"/>
              </a:ext>
            </a:extLst>
          </p:cNvPr>
          <p:cNvPicPr>
            <a:picLocks noChangeAspect="1"/>
          </p:cNvPicPr>
          <p:nvPr/>
        </p:nvPicPr>
        <p:blipFill rotWithShape="1">
          <a:blip r:embed="rId5"/>
          <a:srcRect l="6434" t="67723" r="12236" b="707"/>
          <a:stretch/>
        </p:blipFill>
        <p:spPr>
          <a:xfrm>
            <a:off x="2030947" y="3827115"/>
            <a:ext cx="1084521" cy="1435395"/>
          </a:xfrm>
          <a:prstGeom prst="rect">
            <a:avLst/>
          </a:prstGeom>
        </p:spPr>
      </p:pic>
      <p:sp>
        <p:nvSpPr>
          <p:cNvPr id="22" name="Rectangle 17">
            <a:extLst>
              <a:ext uri="{FF2B5EF4-FFF2-40B4-BE49-F238E27FC236}">
                <a16:creationId xmlns:a16="http://schemas.microsoft.com/office/drawing/2014/main" id="{EB9EE551-431E-18D2-7579-8C665F196C60}"/>
              </a:ext>
            </a:extLst>
          </p:cNvPr>
          <p:cNvSpPr/>
          <p:nvPr/>
        </p:nvSpPr>
        <p:spPr>
          <a:xfrm>
            <a:off x="3353919" y="5348912"/>
            <a:ext cx="2754640" cy="395710"/>
          </a:xfrm>
          <a:prstGeom prst="rect">
            <a:avLst/>
          </a:prstGeom>
          <a:solidFill>
            <a:srgbClr val="DEE7F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sz="1400">
                <a:solidFill>
                  <a:schemeClr val="tx1"/>
                </a:solidFill>
              </a:rPr>
              <a:t>- No Neighbourhood normalization </a:t>
            </a:r>
          </a:p>
          <a:p>
            <a:pPr algn="ctr"/>
            <a:r>
              <a:rPr lang="en-AU" sz="1400">
                <a:solidFill>
                  <a:schemeClr val="tx1"/>
                </a:solidFill>
              </a:rPr>
              <a:t>- Skip Connection</a:t>
            </a:r>
            <a:endParaRPr lang="en-AU" sz="1400">
              <a:solidFill>
                <a:schemeClr val="tx1"/>
              </a:solidFill>
              <a:ea typeface="Calibri"/>
              <a:cs typeface="Calibri"/>
            </a:endParaRPr>
          </a:p>
        </p:txBody>
      </p:sp>
      <p:sp>
        <p:nvSpPr>
          <p:cNvPr id="24" name="Rounded Rectangle 40">
            <a:extLst>
              <a:ext uri="{FF2B5EF4-FFF2-40B4-BE49-F238E27FC236}">
                <a16:creationId xmlns:a16="http://schemas.microsoft.com/office/drawing/2014/main" id="{E93245FA-A6C4-39F1-23A6-11A7C054B49A}"/>
              </a:ext>
            </a:extLst>
          </p:cNvPr>
          <p:cNvSpPr/>
          <p:nvPr/>
        </p:nvSpPr>
        <p:spPr>
          <a:xfrm rot="16200000">
            <a:off x="1707917" y="2776528"/>
            <a:ext cx="1287360" cy="210007"/>
          </a:xfrm>
          <a:prstGeom prst="roundRect">
            <a:avLst/>
          </a:prstGeom>
          <a:solidFill>
            <a:srgbClr val="CECAE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err="1">
                <a:solidFill>
                  <a:schemeClr val="tx1"/>
                </a:solidFill>
              </a:rPr>
              <a:t>GCNConv</a:t>
            </a:r>
            <a:endParaRPr lang="en-AU">
              <a:solidFill>
                <a:schemeClr val="tx1"/>
              </a:solidFill>
            </a:endParaRPr>
          </a:p>
        </p:txBody>
      </p:sp>
      <p:sp>
        <p:nvSpPr>
          <p:cNvPr id="26" name="Rounded Rectangle 41">
            <a:extLst>
              <a:ext uri="{FF2B5EF4-FFF2-40B4-BE49-F238E27FC236}">
                <a16:creationId xmlns:a16="http://schemas.microsoft.com/office/drawing/2014/main" id="{2FDB00B7-0D92-97F6-4AE1-1E735153379D}"/>
              </a:ext>
            </a:extLst>
          </p:cNvPr>
          <p:cNvSpPr/>
          <p:nvPr/>
        </p:nvSpPr>
        <p:spPr>
          <a:xfrm rot="16200000">
            <a:off x="1724919" y="4432812"/>
            <a:ext cx="1287360" cy="210007"/>
          </a:xfrm>
          <a:prstGeom prst="roundRect">
            <a:avLst/>
          </a:prstGeom>
          <a:solidFill>
            <a:srgbClr val="CECAE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err="1">
                <a:solidFill>
                  <a:schemeClr val="tx1"/>
                </a:solidFill>
              </a:rPr>
              <a:t>GraphConv</a:t>
            </a:r>
            <a:endParaRPr lang="en-AU">
              <a:solidFill>
                <a:schemeClr val="tx1"/>
              </a:solidFill>
            </a:endParaRPr>
          </a:p>
        </p:txBody>
      </p:sp>
      <p:cxnSp>
        <p:nvCxnSpPr>
          <p:cNvPr id="28" name="Straight Arrow Connector 42">
            <a:extLst>
              <a:ext uri="{FF2B5EF4-FFF2-40B4-BE49-F238E27FC236}">
                <a16:creationId xmlns:a16="http://schemas.microsoft.com/office/drawing/2014/main" id="{FF01905B-4069-939C-1012-282720E67CD7}"/>
              </a:ext>
            </a:extLst>
          </p:cNvPr>
          <p:cNvCxnSpPr>
            <a:cxnSpLocks/>
          </p:cNvCxnSpPr>
          <p:nvPr/>
        </p:nvCxnSpPr>
        <p:spPr>
          <a:xfrm flipH="1">
            <a:off x="2333440" y="1811595"/>
            <a:ext cx="999885" cy="6046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43">
            <a:extLst>
              <a:ext uri="{FF2B5EF4-FFF2-40B4-BE49-F238E27FC236}">
                <a16:creationId xmlns:a16="http://schemas.microsoft.com/office/drawing/2014/main" id="{4C949BC0-DD06-491D-CC61-1A340C050EDA}"/>
              </a:ext>
            </a:extLst>
          </p:cNvPr>
          <p:cNvCxnSpPr>
            <a:cxnSpLocks/>
          </p:cNvCxnSpPr>
          <p:nvPr/>
        </p:nvCxnSpPr>
        <p:spPr>
          <a:xfrm flipH="1" flipV="1">
            <a:off x="2370258" y="5104295"/>
            <a:ext cx="1081816" cy="51214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2" name="Rectangle 44">
            <a:extLst>
              <a:ext uri="{FF2B5EF4-FFF2-40B4-BE49-F238E27FC236}">
                <a16:creationId xmlns:a16="http://schemas.microsoft.com/office/drawing/2014/main" id="{20552D07-B638-AB18-9C65-EE440E524C1C}"/>
              </a:ext>
            </a:extLst>
          </p:cNvPr>
          <p:cNvSpPr/>
          <p:nvPr/>
        </p:nvSpPr>
        <p:spPr>
          <a:xfrm>
            <a:off x="3333325" y="1477849"/>
            <a:ext cx="2229479" cy="529574"/>
          </a:xfrm>
          <a:prstGeom prst="rect">
            <a:avLst/>
          </a:prstGeom>
          <a:solidFill>
            <a:srgbClr val="DEE7F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sz="1400">
                <a:solidFill>
                  <a:schemeClr val="tx1"/>
                </a:solidFill>
              </a:rPr>
              <a:t>Classical GCN approach</a:t>
            </a:r>
            <a:endParaRPr lang="en-AU" sz="1400" baseline="30000">
              <a:solidFill>
                <a:schemeClr val="tx1"/>
              </a:solidFill>
              <a:ea typeface="Calibri"/>
              <a:cs typeface="Calibri"/>
            </a:endParaRPr>
          </a:p>
        </p:txBody>
      </p:sp>
    </p:spTree>
    <p:extLst>
      <p:ext uri="{BB962C8B-B14F-4D97-AF65-F5344CB8AC3E}">
        <p14:creationId xmlns:p14="http://schemas.microsoft.com/office/powerpoint/2010/main" val="1505787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22956-7BF9-D419-7C76-5FB0037CA319}"/>
              </a:ext>
            </a:extLst>
          </p:cNvPr>
          <p:cNvSpPr>
            <a:spLocks noGrp="1"/>
          </p:cNvSpPr>
          <p:nvPr>
            <p:ph type="title"/>
          </p:nvPr>
        </p:nvSpPr>
        <p:spPr/>
        <p:txBody>
          <a:bodyPr/>
          <a:lstStyle/>
          <a:p>
            <a:r>
              <a:rPr lang="sv-SE" err="1">
                <a:ea typeface="Calibri Light"/>
                <a:cs typeface="Calibri Light"/>
              </a:rPr>
              <a:t>Evaluation</a:t>
            </a:r>
            <a:r>
              <a:rPr lang="sv-SE">
                <a:ea typeface="Calibri Light"/>
                <a:cs typeface="Calibri Light"/>
              </a:rPr>
              <a:t> Metrics </a:t>
            </a:r>
            <a:endParaRPr lang="sv-SE"/>
          </a:p>
        </p:txBody>
      </p:sp>
      <p:sp>
        <p:nvSpPr>
          <p:cNvPr id="3" name="Text Placeholder 2">
            <a:extLst>
              <a:ext uri="{FF2B5EF4-FFF2-40B4-BE49-F238E27FC236}">
                <a16:creationId xmlns:a16="http://schemas.microsoft.com/office/drawing/2014/main" id="{69238BBA-8354-95FC-82CF-42BC1C56A039}"/>
              </a:ext>
            </a:extLst>
          </p:cNvPr>
          <p:cNvSpPr>
            <a:spLocks noGrp="1"/>
          </p:cNvSpPr>
          <p:nvPr>
            <p:ph type="body" idx="1"/>
          </p:nvPr>
        </p:nvSpPr>
        <p:spPr/>
        <p:txBody>
          <a:bodyPr/>
          <a:lstStyle/>
          <a:p>
            <a:r>
              <a:rPr lang="sv-SE" err="1">
                <a:ea typeface="Calibri"/>
                <a:cs typeface="Calibri"/>
              </a:rPr>
              <a:t>Accuracy</a:t>
            </a:r>
            <a:endParaRPr lang="sv-SE" err="1"/>
          </a:p>
        </p:txBody>
      </p:sp>
      <p:sp>
        <p:nvSpPr>
          <p:cNvPr id="9" name="Text Placeholder 8">
            <a:extLst>
              <a:ext uri="{FF2B5EF4-FFF2-40B4-BE49-F238E27FC236}">
                <a16:creationId xmlns:a16="http://schemas.microsoft.com/office/drawing/2014/main" id="{B008A561-2F6D-0FBF-5BB4-41E9F0203623}"/>
              </a:ext>
            </a:extLst>
          </p:cNvPr>
          <p:cNvSpPr>
            <a:spLocks noGrp="1"/>
          </p:cNvSpPr>
          <p:nvPr>
            <p:ph type="body" sz="quarter" idx="3"/>
          </p:nvPr>
        </p:nvSpPr>
        <p:spPr/>
        <p:txBody>
          <a:bodyPr/>
          <a:lstStyle/>
          <a:p>
            <a:r>
              <a:rPr lang="sv-SE">
                <a:ea typeface="Calibri"/>
                <a:cs typeface="Calibri"/>
              </a:rPr>
              <a:t>ROC-AUC</a:t>
            </a:r>
            <a:endParaRPr lang="sv-SE"/>
          </a:p>
        </p:txBody>
      </p:sp>
      <p:pic>
        <p:nvPicPr>
          <p:cNvPr id="17" name="Content Placeholder 16" descr="En bild som visar text, linje, Graf, diagram&#10;&#10;AI-genererat innehåll kan vara felaktigt.">
            <a:extLst>
              <a:ext uri="{FF2B5EF4-FFF2-40B4-BE49-F238E27FC236}">
                <a16:creationId xmlns:a16="http://schemas.microsoft.com/office/drawing/2014/main" id="{B0FEEBCB-35BA-F142-495E-90072919DC4B}"/>
              </a:ext>
            </a:extLst>
          </p:cNvPr>
          <p:cNvPicPr>
            <a:picLocks noGrp="1" noChangeAspect="1"/>
          </p:cNvPicPr>
          <p:nvPr>
            <p:ph sz="quarter" idx="4"/>
          </p:nvPr>
        </p:nvPicPr>
        <p:blipFill>
          <a:blip r:embed="rId2"/>
          <a:stretch>
            <a:fillRect/>
          </a:stretch>
        </p:blipFill>
        <p:spPr>
          <a:xfrm>
            <a:off x="6840842" y="2651553"/>
            <a:ext cx="4103809" cy="3168894"/>
          </a:xfrm>
        </p:spPr>
      </p:pic>
      <p:sp>
        <p:nvSpPr>
          <p:cNvPr id="4" name="Date Placeholder 3">
            <a:extLst>
              <a:ext uri="{FF2B5EF4-FFF2-40B4-BE49-F238E27FC236}">
                <a16:creationId xmlns:a16="http://schemas.microsoft.com/office/drawing/2014/main" id="{6BBC4647-F995-1B28-E31B-E711B32DD017}"/>
              </a:ext>
            </a:extLst>
          </p:cNvPr>
          <p:cNvSpPr>
            <a:spLocks noGrp="1"/>
          </p:cNvSpPr>
          <p:nvPr>
            <p:ph type="dt" sz="half" idx="10"/>
          </p:nvPr>
        </p:nvSpPr>
        <p:spPr/>
        <p:txBody>
          <a:bodyPr/>
          <a:lstStyle/>
          <a:p>
            <a:fld id="{522B7D7F-BD91-354A-8580-9EA35C2AFC94}" type="datetime1">
              <a:rPr lang="en-AU" smtClean="0"/>
              <a:t>20/10/2025</a:t>
            </a:fld>
            <a:endParaRPr lang="en-AU"/>
          </a:p>
        </p:txBody>
      </p:sp>
      <p:sp>
        <p:nvSpPr>
          <p:cNvPr id="5" name="Footer Placeholder 4">
            <a:extLst>
              <a:ext uri="{FF2B5EF4-FFF2-40B4-BE49-F238E27FC236}">
                <a16:creationId xmlns:a16="http://schemas.microsoft.com/office/drawing/2014/main" id="{E89B7A64-E309-D725-D93A-B0A3A5C621FD}"/>
              </a:ext>
            </a:extLst>
          </p:cNvPr>
          <p:cNvSpPr>
            <a:spLocks noGrp="1"/>
          </p:cNvSpPr>
          <p:nvPr>
            <p:ph type="ftr" sz="quarter" idx="11"/>
          </p:nvPr>
        </p:nvSpPr>
        <p:spPr/>
        <p:txBody>
          <a:bodyPr/>
          <a:lstStyle/>
          <a:p>
            <a:r>
              <a:rPr lang="en-AU"/>
              <a:t>A Multi-Method Approach to Molecular Activity Prediction</a:t>
            </a:r>
          </a:p>
        </p:txBody>
      </p:sp>
      <p:sp>
        <p:nvSpPr>
          <p:cNvPr id="6" name="Slide Number Placeholder 5">
            <a:extLst>
              <a:ext uri="{FF2B5EF4-FFF2-40B4-BE49-F238E27FC236}">
                <a16:creationId xmlns:a16="http://schemas.microsoft.com/office/drawing/2014/main" id="{CBCBED6E-294E-8600-A75E-42E108AE1C1F}"/>
              </a:ext>
            </a:extLst>
          </p:cNvPr>
          <p:cNvSpPr>
            <a:spLocks noGrp="1"/>
          </p:cNvSpPr>
          <p:nvPr>
            <p:ph type="sldNum" sz="quarter" idx="12"/>
          </p:nvPr>
        </p:nvSpPr>
        <p:spPr/>
        <p:txBody>
          <a:bodyPr/>
          <a:lstStyle/>
          <a:p>
            <a:fld id="{BDFE8AA4-FEF7-A840-AF01-B040DC34D9F0}" type="slidenum">
              <a:rPr lang="en-AU" smtClean="0"/>
              <a:t>13</a:t>
            </a:fld>
            <a:endParaRPr lang="en-AU"/>
          </a:p>
        </p:txBody>
      </p:sp>
      <p:sp>
        <p:nvSpPr>
          <p:cNvPr id="10" name="textruta 9">
            <a:extLst>
              <a:ext uri="{FF2B5EF4-FFF2-40B4-BE49-F238E27FC236}">
                <a16:creationId xmlns:a16="http://schemas.microsoft.com/office/drawing/2014/main" id="{6D23A101-9766-1284-0296-4FB7088D56B5}"/>
              </a:ext>
            </a:extLst>
          </p:cNvPr>
          <p:cNvSpPr txBox="1"/>
          <p:nvPr/>
        </p:nvSpPr>
        <p:spPr>
          <a:xfrm>
            <a:off x="7188794" y="5819763"/>
            <a:ext cx="4321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v-SE">
                <a:ea typeface="Calibri"/>
                <a:cs typeface="Calibri"/>
              </a:rPr>
              <a:t>From </a:t>
            </a:r>
            <a:r>
              <a:rPr lang="sv-SE" err="1">
                <a:ea typeface="Calibri"/>
                <a:cs typeface="Calibri"/>
              </a:rPr>
              <a:t>GraphConv</a:t>
            </a:r>
            <a:r>
              <a:rPr lang="sv-SE">
                <a:ea typeface="Calibri"/>
                <a:cs typeface="Calibri"/>
              </a:rPr>
              <a:t> on a AIDS </a:t>
            </a:r>
            <a:r>
              <a:rPr lang="sv-SE" err="1">
                <a:ea typeface="Calibri"/>
                <a:cs typeface="Calibri"/>
              </a:rPr>
              <a:t>dataset</a:t>
            </a:r>
          </a:p>
        </p:txBody>
      </p:sp>
      <p:pic>
        <p:nvPicPr>
          <p:cNvPr id="11" name="Bildobjekt 10" descr="En bild som visar text, Graf, linje, diagram&#10;&#10;AI-genererat innehåll kan vara felaktigt.">
            <a:extLst>
              <a:ext uri="{FF2B5EF4-FFF2-40B4-BE49-F238E27FC236}">
                <a16:creationId xmlns:a16="http://schemas.microsoft.com/office/drawing/2014/main" id="{A990A29F-A544-4649-862F-E6210E8EAEA7}"/>
              </a:ext>
            </a:extLst>
          </p:cNvPr>
          <p:cNvPicPr>
            <a:picLocks noChangeAspect="1"/>
          </p:cNvPicPr>
          <p:nvPr/>
        </p:nvPicPr>
        <p:blipFill>
          <a:blip r:embed="rId3"/>
          <a:stretch>
            <a:fillRect/>
          </a:stretch>
        </p:blipFill>
        <p:spPr>
          <a:xfrm>
            <a:off x="1203447" y="2657109"/>
            <a:ext cx="3923568" cy="3173292"/>
          </a:xfrm>
          <a:prstGeom prst="rect">
            <a:avLst/>
          </a:prstGeom>
        </p:spPr>
      </p:pic>
      <p:sp>
        <p:nvSpPr>
          <p:cNvPr id="12" name="textruta 11">
            <a:extLst>
              <a:ext uri="{FF2B5EF4-FFF2-40B4-BE49-F238E27FC236}">
                <a16:creationId xmlns:a16="http://schemas.microsoft.com/office/drawing/2014/main" id="{CD6C2EE5-619E-C49F-51AD-9A821BF22CB0}"/>
              </a:ext>
            </a:extLst>
          </p:cNvPr>
          <p:cNvSpPr txBox="1"/>
          <p:nvPr/>
        </p:nvSpPr>
        <p:spPr>
          <a:xfrm>
            <a:off x="1409317" y="5819762"/>
            <a:ext cx="4321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v-SE">
                <a:ea typeface="Calibri"/>
                <a:cs typeface="Calibri"/>
              </a:rPr>
              <a:t>From </a:t>
            </a:r>
            <a:r>
              <a:rPr lang="sv-SE" err="1">
                <a:ea typeface="Calibri"/>
                <a:cs typeface="Calibri"/>
              </a:rPr>
              <a:t>GraphConv</a:t>
            </a:r>
            <a:r>
              <a:rPr lang="sv-SE">
                <a:ea typeface="Calibri"/>
                <a:cs typeface="Calibri"/>
              </a:rPr>
              <a:t> on a DHFR dataset</a:t>
            </a:r>
          </a:p>
        </p:txBody>
      </p:sp>
    </p:spTree>
    <p:extLst>
      <p:ext uri="{BB962C8B-B14F-4D97-AF65-F5344CB8AC3E}">
        <p14:creationId xmlns:p14="http://schemas.microsoft.com/office/powerpoint/2010/main" val="1576238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D3A680-7C46-8444-91D1-8514293FA5C4}"/>
              </a:ext>
            </a:extLst>
          </p:cNvPr>
          <p:cNvSpPr>
            <a:spLocks noGrp="1"/>
          </p:cNvSpPr>
          <p:nvPr>
            <p:ph type="dt" sz="half" idx="10"/>
          </p:nvPr>
        </p:nvSpPr>
        <p:spPr/>
        <p:txBody>
          <a:bodyPr/>
          <a:lstStyle/>
          <a:p>
            <a:fld id="{E0ADA04B-3500-BC40-845D-C5386DD823BF}" type="datetime1">
              <a:rPr lang="en-AU" smtClean="0"/>
              <a:t>20/10/2025</a:t>
            </a:fld>
            <a:endParaRPr lang="en-AU"/>
          </a:p>
        </p:txBody>
      </p:sp>
      <p:sp>
        <p:nvSpPr>
          <p:cNvPr id="3" name="Footer Placeholder 2">
            <a:extLst>
              <a:ext uri="{FF2B5EF4-FFF2-40B4-BE49-F238E27FC236}">
                <a16:creationId xmlns:a16="http://schemas.microsoft.com/office/drawing/2014/main" id="{54470E6A-ABCA-1422-A9C5-0D873A1AD695}"/>
              </a:ext>
            </a:extLst>
          </p:cNvPr>
          <p:cNvSpPr>
            <a:spLocks noGrp="1"/>
          </p:cNvSpPr>
          <p:nvPr>
            <p:ph type="ftr" sz="quarter" idx="11"/>
          </p:nvPr>
        </p:nvSpPr>
        <p:spPr/>
        <p:txBody>
          <a:bodyPr/>
          <a:lstStyle/>
          <a:p>
            <a:r>
              <a:rPr lang="en-AU"/>
              <a:t>A Multi-Method Approach to Molecular Activity Prediction</a:t>
            </a:r>
          </a:p>
        </p:txBody>
      </p:sp>
      <p:sp>
        <p:nvSpPr>
          <p:cNvPr id="4" name="Slide Number Placeholder 3">
            <a:extLst>
              <a:ext uri="{FF2B5EF4-FFF2-40B4-BE49-F238E27FC236}">
                <a16:creationId xmlns:a16="http://schemas.microsoft.com/office/drawing/2014/main" id="{6BCEE49A-8441-4D09-5F8D-103ADA7F1156}"/>
              </a:ext>
            </a:extLst>
          </p:cNvPr>
          <p:cNvSpPr>
            <a:spLocks noGrp="1"/>
          </p:cNvSpPr>
          <p:nvPr>
            <p:ph type="sldNum" sz="quarter" idx="12"/>
          </p:nvPr>
        </p:nvSpPr>
        <p:spPr/>
        <p:txBody>
          <a:bodyPr/>
          <a:lstStyle/>
          <a:p>
            <a:fld id="{BDFE8AA4-FEF7-A840-AF01-B040DC34D9F0}" type="slidenum">
              <a:rPr lang="en-AU" smtClean="0"/>
              <a:t>14</a:t>
            </a:fld>
            <a:endParaRPr lang="en-AU"/>
          </a:p>
        </p:txBody>
      </p:sp>
      <p:sp>
        <p:nvSpPr>
          <p:cNvPr id="5" name="TextBox 4">
            <a:extLst>
              <a:ext uri="{FF2B5EF4-FFF2-40B4-BE49-F238E27FC236}">
                <a16:creationId xmlns:a16="http://schemas.microsoft.com/office/drawing/2014/main" id="{3F89325D-7AB1-B96F-7A56-AEF48494FE6D}"/>
              </a:ext>
            </a:extLst>
          </p:cNvPr>
          <p:cNvSpPr txBox="1"/>
          <p:nvPr/>
        </p:nvSpPr>
        <p:spPr>
          <a:xfrm>
            <a:off x="815766" y="2403684"/>
            <a:ext cx="6047618" cy="1107996"/>
          </a:xfrm>
          <a:prstGeom prst="rect">
            <a:avLst/>
          </a:prstGeom>
          <a:noFill/>
        </p:spPr>
        <p:txBody>
          <a:bodyPr wrap="none" rtlCol="0">
            <a:spAutoFit/>
          </a:bodyPr>
          <a:lstStyle/>
          <a:p>
            <a:r>
              <a:rPr lang="en-AU" sz="6600" b="1">
                <a:solidFill>
                  <a:schemeClr val="accent1"/>
                </a:solidFill>
              </a:rPr>
              <a:t>Data Exploration</a:t>
            </a:r>
          </a:p>
        </p:txBody>
      </p:sp>
    </p:spTree>
    <p:extLst>
      <p:ext uri="{BB962C8B-B14F-4D97-AF65-F5344CB8AC3E}">
        <p14:creationId xmlns:p14="http://schemas.microsoft.com/office/powerpoint/2010/main" val="3272317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6A272-EC6B-0074-33EC-E766FF4551F5}"/>
              </a:ext>
            </a:extLst>
          </p:cNvPr>
          <p:cNvSpPr>
            <a:spLocks noGrp="1"/>
          </p:cNvSpPr>
          <p:nvPr>
            <p:ph type="title"/>
          </p:nvPr>
        </p:nvSpPr>
        <p:spPr/>
        <p:txBody>
          <a:bodyPr/>
          <a:lstStyle/>
          <a:p>
            <a:r>
              <a:rPr lang="en-US">
                <a:ea typeface="Calibri Light"/>
                <a:cs typeface="Calibri Light"/>
              </a:rPr>
              <a:t>Data Selection</a:t>
            </a:r>
            <a:endParaRPr lang="en-US"/>
          </a:p>
        </p:txBody>
      </p:sp>
      <p:graphicFrame>
        <p:nvGraphicFramePr>
          <p:cNvPr id="8" name="Content Placeholder 7">
            <a:extLst>
              <a:ext uri="{FF2B5EF4-FFF2-40B4-BE49-F238E27FC236}">
                <a16:creationId xmlns:a16="http://schemas.microsoft.com/office/drawing/2014/main" id="{CF52B4FD-029B-031E-3450-22FC3E8E0623}"/>
              </a:ext>
            </a:extLst>
          </p:cNvPr>
          <p:cNvGraphicFramePr>
            <a:graphicFrameLocks noGrp="1"/>
          </p:cNvGraphicFramePr>
          <p:nvPr>
            <p:ph idx="1"/>
            <p:extLst>
              <p:ext uri="{D42A27DB-BD31-4B8C-83A1-F6EECF244321}">
                <p14:modId xmlns:p14="http://schemas.microsoft.com/office/powerpoint/2010/main" val="3727259082"/>
              </p:ext>
            </p:extLst>
          </p:nvPr>
        </p:nvGraphicFramePr>
        <p:xfrm>
          <a:off x="819509" y="1452113"/>
          <a:ext cx="10229817" cy="4937760"/>
        </p:xfrm>
        <a:graphic>
          <a:graphicData uri="http://schemas.openxmlformats.org/drawingml/2006/table">
            <a:tbl>
              <a:tblPr bandRow="1">
                <a:tableStyleId>{3B4B98B0-60AC-42C2-AFA5-B58CD77FA1E5}</a:tableStyleId>
              </a:tblPr>
              <a:tblGrid>
                <a:gridCol w="3582322">
                  <a:extLst>
                    <a:ext uri="{9D8B030D-6E8A-4147-A177-3AD203B41FA5}">
                      <a16:colId xmlns:a16="http://schemas.microsoft.com/office/drawing/2014/main" val="3601610069"/>
                    </a:ext>
                  </a:extLst>
                </a:gridCol>
                <a:gridCol w="1878903">
                  <a:extLst>
                    <a:ext uri="{9D8B030D-6E8A-4147-A177-3AD203B41FA5}">
                      <a16:colId xmlns:a16="http://schemas.microsoft.com/office/drawing/2014/main" val="4206768124"/>
                    </a:ext>
                  </a:extLst>
                </a:gridCol>
                <a:gridCol w="1544876">
                  <a:extLst>
                    <a:ext uri="{9D8B030D-6E8A-4147-A177-3AD203B41FA5}">
                      <a16:colId xmlns:a16="http://schemas.microsoft.com/office/drawing/2014/main" val="17327752"/>
                    </a:ext>
                  </a:extLst>
                </a:gridCol>
                <a:gridCol w="1513561">
                  <a:extLst>
                    <a:ext uri="{9D8B030D-6E8A-4147-A177-3AD203B41FA5}">
                      <a16:colId xmlns:a16="http://schemas.microsoft.com/office/drawing/2014/main" val="2594916207"/>
                    </a:ext>
                  </a:extLst>
                </a:gridCol>
                <a:gridCol w="1710155">
                  <a:extLst>
                    <a:ext uri="{9D8B030D-6E8A-4147-A177-3AD203B41FA5}">
                      <a16:colId xmlns:a16="http://schemas.microsoft.com/office/drawing/2014/main" val="506533034"/>
                    </a:ext>
                  </a:extLst>
                </a:gridCol>
              </a:tblGrid>
              <a:tr h="264067">
                <a:tc>
                  <a:txBody>
                    <a:bodyPr/>
                    <a:lstStyle/>
                    <a:p>
                      <a:pPr algn="ctr"/>
                      <a:r>
                        <a:rPr lang="en-US" b="1">
                          <a:effectLst/>
                        </a:rPr>
                        <a:t>Dataset</a:t>
                      </a:r>
                    </a:p>
                  </a:txBody>
                  <a:tcPr marL="0" marR="0" marT="0" marB="0" anchor="ctr"/>
                </a:tc>
                <a:tc>
                  <a:txBody>
                    <a:bodyPr/>
                    <a:lstStyle/>
                    <a:p>
                      <a:pPr algn="ctr"/>
                      <a:r>
                        <a:rPr lang="en-US" b="1">
                          <a:effectLst/>
                        </a:rPr>
                        <a:t>Class 0</a:t>
                      </a:r>
                    </a:p>
                  </a:txBody>
                  <a:tcPr marL="0" marR="0" marT="0" marB="0" anchor="ctr"/>
                </a:tc>
                <a:tc>
                  <a:txBody>
                    <a:bodyPr/>
                    <a:lstStyle/>
                    <a:p>
                      <a:pPr algn="ctr"/>
                      <a:r>
                        <a:rPr lang="en-US" b="1">
                          <a:effectLst/>
                        </a:rPr>
                        <a:t>Class 1</a:t>
                      </a:r>
                    </a:p>
                  </a:txBody>
                  <a:tcPr marL="0" marR="0" marT="0" marB="0" anchor="ctr"/>
                </a:tc>
                <a:tc>
                  <a:txBody>
                    <a:bodyPr/>
                    <a:lstStyle/>
                    <a:p>
                      <a:pPr algn="ctr"/>
                      <a:r>
                        <a:rPr lang="en-US" b="1">
                          <a:effectLst/>
                        </a:rPr>
                        <a:t>Class 0</a:t>
                      </a:r>
                    </a:p>
                  </a:txBody>
                  <a:tcPr marL="0" marR="0" marT="0" marB="0" anchor="ctr"/>
                </a:tc>
                <a:tc>
                  <a:txBody>
                    <a:bodyPr/>
                    <a:lstStyle/>
                    <a:p>
                      <a:pPr algn="ctr"/>
                      <a:r>
                        <a:rPr lang="en-US" b="1">
                          <a:effectLst/>
                        </a:rPr>
                        <a:t>Class 1</a:t>
                      </a:r>
                    </a:p>
                  </a:txBody>
                  <a:tcPr marL="0" marR="0" marT="0" marB="0" anchor="ctr"/>
                </a:tc>
                <a:extLst>
                  <a:ext uri="{0D108BD9-81ED-4DB2-BD59-A6C34878D82A}">
                    <a16:rowId xmlns:a16="http://schemas.microsoft.com/office/drawing/2014/main" val="1428790568"/>
                  </a:ext>
                </a:extLst>
              </a:tr>
              <a:tr h="264067">
                <a:tc>
                  <a:txBody>
                    <a:bodyPr/>
                    <a:lstStyle/>
                    <a:p>
                      <a:pPr algn="l"/>
                      <a:r>
                        <a:rPr lang="en-US">
                          <a:effectLst/>
                        </a:rPr>
                        <a:t>AIDS</a:t>
                      </a:r>
                    </a:p>
                  </a:txBody>
                  <a:tcPr marL="0" marR="0" marT="0" marB="0" anchor="ctr"/>
                </a:tc>
                <a:tc>
                  <a:txBody>
                    <a:bodyPr/>
                    <a:lstStyle/>
                    <a:p>
                      <a:pPr algn="ctr"/>
                      <a:r>
                        <a:rPr lang="en-US">
                          <a:effectLst/>
                        </a:rPr>
                        <a:t>20%</a:t>
                      </a:r>
                    </a:p>
                  </a:txBody>
                  <a:tcPr marL="0" marR="0" marT="0" marB="0" anchor="ctr"/>
                </a:tc>
                <a:tc>
                  <a:txBody>
                    <a:bodyPr/>
                    <a:lstStyle/>
                    <a:p>
                      <a:pPr algn="ctr"/>
                      <a:r>
                        <a:rPr lang="en-US">
                          <a:effectLst/>
                        </a:rPr>
                        <a:t>80%</a:t>
                      </a:r>
                    </a:p>
                  </a:txBody>
                  <a:tcPr marL="0" marR="0" marT="0" marB="0" anchor="ctr"/>
                </a:tc>
                <a:tc>
                  <a:txBody>
                    <a:bodyPr/>
                    <a:lstStyle/>
                    <a:p>
                      <a:pPr algn="ctr"/>
                      <a:r>
                        <a:rPr lang="en-US">
                          <a:effectLst/>
                        </a:rPr>
                        <a:t>400</a:t>
                      </a:r>
                    </a:p>
                  </a:txBody>
                  <a:tcPr marL="0" marR="0" marT="0" marB="0" anchor="ctr"/>
                </a:tc>
                <a:tc>
                  <a:txBody>
                    <a:bodyPr/>
                    <a:lstStyle/>
                    <a:p>
                      <a:pPr algn="ctr"/>
                      <a:r>
                        <a:rPr lang="en-US">
                          <a:effectLst/>
                        </a:rPr>
                        <a:t>1,600</a:t>
                      </a:r>
                    </a:p>
                  </a:txBody>
                  <a:tcPr marL="0" marR="0" marT="0" marB="0" anchor="ctr"/>
                </a:tc>
                <a:extLst>
                  <a:ext uri="{0D108BD9-81ED-4DB2-BD59-A6C34878D82A}">
                    <a16:rowId xmlns:a16="http://schemas.microsoft.com/office/drawing/2014/main" val="1848137896"/>
                  </a:ext>
                </a:extLst>
              </a:tr>
              <a:tr h="264067">
                <a:tc>
                  <a:txBody>
                    <a:bodyPr/>
                    <a:lstStyle/>
                    <a:p>
                      <a:pPr algn="l"/>
                      <a:r>
                        <a:rPr lang="en-US">
                          <a:effectLst/>
                        </a:rPr>
                        <a:t>DHFR (Class -1, 1)</a:t>
                      </a:r>
                    </a:p>
                  </a:txBody>
                  <a:tcPr marL="0" marR="0" marT="0" marB="0" anchor="ctr"/>
                </a:tc>
                <a:tc>
                  <a:txBody>
                    <a:bodyPr/>
                    <a:lstStyle/>
                    <a:p>
                      <a:pPr algn="ctr"/>
                      <a:r>
                        <a:rPr lang="en-US">
                          <a:effectLst/>
                        </a:rPr>
                        <a:t>39.02%</a:t>
                      </a:r>
                    </a:p>
                  </a:txBody>
                  <a:tcPr marL="0" marR="0" marT="0" marB="0" anchor="ctr"/>
                </a:tc>
                <a:tc>
                  <a:txBody>
                    <a:bodyPr/>
                    <a:lstStyle/>
                    <a:p>
                      <a:pPr algn="ctr"/>
                      <a:r>
                        <a:rPr lang="en-US">
                          <a:effectLst/>
                        </a:rPr>
                        <a:t>60.98%</a:t>
                      </a:r>
                    </a:p>
                  </a:txBody>
                  <a:tcPr marL="0" marR="0" marT="0" marB="0" anchor="ctr"/>
                </a:tc>
                <a:tc>
                  <a:txBody>
                    <a:bodyPr/>
                    <a:lstStyle/>
                    <a:p>
                      <a:pPr algn="ctr"/>
                      <a:r>
                        <a:rPr lang="en-US">
                          <a:effectLst/>
                        </a:rPr>
                        <a:t>295</a:t>
                      </a:r>
                    </a:p>
                  </a:txBody>
                  <a:tcPr marL="0" marR="0" marT="0" marB="0" anchor="ctr"/>
                </a:tc>
                <a:tc>
                  <a:txBody>
                    <a:bodyPr/>
                    <a:lstStyle/>
                    <a:p>
                      <a:pPr algn="ctr"/>
                      <a:r>
                        <a:rPr lang="en-US">
                          <a:effectLst/>
                        </a:rPr>
                        <a:t>461</a:t>
                      </a:r>
                    </a:p>
                  </a:txBody>
                  <a:tcPr marL="0" marR="0" marT="0" marB="0" anchor="ctr"/>
                </a:tc>
                <a:extLst>
                  <a:ext uri="{0D108BD9-81ED-4DB2-BD59-A6C34878D82A}">
                    <a16:rowId xmlns:a16="http://schemas.microsoft.com/office/drawing/2014/main" val="897098562"/>
                  </a:ext>
                </a:extLst>
              </a:tr>
              <a:tr h="264067">
                <a:tc>
                  <a:txBody>
                    <a:bodyPr/>
                    <a:lstStyle/>
                    <a:p>
                      <a:pPr algn="l"/>
                      <a:r>
                        <a:rPr lang="en-US">
                          <a:effectLst/>
                        </a:rPr>
                        <a:t>PTC_MR (Class -1, 1)</a:t>
                      </a:r>
                    </a:p>
                  </a:txBody>
                  <a:tcPr marL="0" marR="0" marT="0" marB="0" anchor="ctr"/>
                </a:tc>
                <a:tc>
                  <a:txBody>
                    <a:bodyPr/>
                    <a:lstStyle/>
                    <a:p>
                      <a:pPr algn="ctr"/>
                      <a:r>
                        <a:rPr lang="en-US">
                          <a:effectLst/>
                        </a:rPr>
                        <a:t>55.81%</a:t>
                      </a:r>
                    </a:p>
                  </a:txBody>
                  <a:tcPr marL="0" marR="0" marT="0" marB="0" anchor="ctr"/>
                </a:tc>
                <a:tc>
                  <a:txBody>
                    <a:bodyPr/>
                    <a:lstStyle/>
                    <a:p>
                      <a:pPr algn="ctr"/>
                      <a:r>
                        <a:rPr lang="en-US">
                          <a:effectLst/>
                        </a:rPr>
                        <a:t>44.19%</a:t>
                      </a:r>
                    </a:p>
                  </a:txBody>
                  <a:tcPr marL="0" marR="0" marT="0" marB="0" anchor="ctr"/>
                </a:tc>
                <a:tc>
                  <a:txBody>
                    <a:bodyPr/>
                    <a:lstStyle/>
                    <a:p>
                      <a:pPr algn="ctr"/>
                      <a:r>
                        <a:rPr lang="en-US">
                          <a:effectLst/>
                        </a:rPr>
                        <a:t>192</a:t>
                      </a:r>
                    </a:p>
                  </a:txBody>
                  <a:tcPr marL="0" marR="0" marT="0" marB="0" anchor="ctr"/>
                </a:tc>
                <a:tc>
                  <a:txBody>
                    <a:bodyPr/>
                    <a:lstStyle/>
                    <a:p>
                      <a:pPr algn="ctr"/>
                      <a:r>
                        <a:rPr lang="en-US">
                          <a:effectLst/>
                        </a:rPr>
                        <a:t>152</a:t>
                      </a:r>
                    </a:p>
                  </a:txBody>
                  <a:tcPr marL="0" marR="0" marT="0" marB="0" anchor="ctr"/>
                </a:tc>
                <a:extLst>
                  <a:ext uri="{0D108BD9-81ED-4DB2-BD59-A6C34878D82A}">
                    <a16:rowId xmlns:a16="http://schemas.microsoft.com/office/drawing/2014/main" val="734865293"/>
                  </a:ext>
                </a:extLst>
              </a:tr>
              <a:tr h="264067">
                <a:tc>
                  <a:txBody>
                    <a:bodyPr/>
                    <a:lstStyle/>
                    <a:p>
                      <a:pPr algn="l"/>
                      <a:r>
                        <a:rPr lang="en-US">
                          <a:effectLst/>
                        </a:rPr>
                        <a:t>Mutagenicity</a:t>
                      </a:r>
                    </a:p>
                  </a:txBody>
                  <a:tcPr marL="0" marR="0" marT="0" marB="0" anchor="ctr"/>
                </a:tc>
                <a:tc>
                  <a:txBody>
                    <a:bodyPr/>
                    <a:lstStyle/>
                    <a:p>
                      <a:pPr algn="ctr"/>
                      <a:r>
                        <a:rPr lang="en-US">
                          <a:effectLst/>
                        </a:rPr>
                        <a:t>55.36%</a:t>
                      </a:r>
                    </a:p>
                  </a:txBody>
                  <a:tcPr marL="0" marR="0" marT="0" marB="0" anchor="ctr"/>
                </a:tc>
                <a:tc>
                  <a:txBody>
                    <a:bodyPr/>
                    <a:lstStyle/>
                    <a:p>
                      <a:pPr algn="ctr"/>
                      <a:r>
                        <a:rPr lang="en-US">
                          <a:effectLst/>
                        </a:rPr>
                        <a:t>44.64%</a:t>
                      </a:r>
                    </a:p>
                  </a:txBody>
                  <a:tcPr marL="0" marR="0" marT="0" marB="0" anchor="ctr"/>
                </a:tc>
                <a:tc>
                  <a:txBody>
                    <a:bodyPr/>
                    <a:lstStyle/>
                    <a:p>
                      <a:pPr algn="ctr"/>
                      <a:r>
                        <a:rPr lang="en-US">
                          <a:effectLst/>
                        </a:rPr>
                        <a:t>2,401</a:t>
                      </a:r>
                    </a:p>
                  </a:txBody>
                  <a:tcPr marL="0" marR="0" marT="0" marB="0" anchor="ctr"/>
                </a:tc>
                <a:tc>
                  <a:txBody>
                    <a:bodyPr/>
                    <a:lstStyle/>
                    <a:p>
                      <a:pPr algn="ctr"/>
                      <a:r>
                        <a:rPr lang="en-US">
                          <a:effectLst/>
                        </a:rPr>
                        <a:t>1,936</a:t>
                      </a:r>
                    </a:p>
                  </a:txBody>
                  <a:tcPr marL="0" marR="0" marT="0" marB="0" anchor="ctr"/>
                </a:tc>
                <a:extLst>
                  <a:ext uri="{0D108BD9-81ED-4DB2-BD59-A6C34878D82A}">
                    <a16:rowId xmlns:a16="http://schemas.microsoft.com/office/drawing/2014/main" val="659025502"/>
                  </a:ext>
                </a:extLst>
              </a:tr>
              <a:tr h="264067">
                <a:tc>
                  <a:txBody>
                    <a:bodyPr/>
                    <a:lstStyle/>
                    <a:p>
                      <a:pPr algn="l"/>
                      <a:r>
                        <a:rPr lang="en-US">
                          <a:effectLst/>
                        </a:rPr>
                        <a:t>NCI1</a:t>
                      </a:r>
                    </a:p>
                  </a:txBody>
                  <a:tcPr marL="0" marR="0" marT="0" marB="0" anchor="ctr"/>
                </a:tc>
                <a:tc>
                  <a:txBody>
                    <a:bodyPr/>
                    <a:lstStyle/>
                    <a:p>
                      <a:pPr algn="ctr"/>
                      <a:r>
                        <a:rPr lang="en-US">
                          <a:effectLst/>
                        </a:rPr>
                        <a:t>49.95%</a:t>
                      </a:r>
                    </a:p>
                  </a:txBody>
                  <a:tcPr marL="0" marR="0" marT="0" marB="0" anchor="ctr"/>
                </a:tc>
                <a:tc>
                  <a:txBody>
                    <a:bodyPr/>
                    <a:lstStyle/>
                    <a:p>
                      <a:pPr algn="ctr"/>
                      <a:r>
                        <a:rPr lang="en-US">
                          <a:effectLst/>
                        </a:rPr>
                        <a:t>50.05%</a:t>
                      </a:r>
                    </a:p>
                  </a:txBody>
                  <a:tcPr marL="0" marR="0" marT="0" marB="0" anchor="ctr"/>
                </a:tc>
                <a:tc>
                  <a:txBody>
                    <a:bodyPr/>
                    <a:lstStyle/>
                    <a:p>
                      <a:pPr algn="ctr"/>
                      <a:r>
                        <a:rPr lang="en-US">
                          <a:effectLst/>
                        </a:rPr>
                        <a:t>2,053</a:t>
                      </a:r>
                    </a:p>
                  </a:txBody>
                  <a:tcPr marL="0" marR="0" marT="0" marB="0" anchor="ctr"/>
                </a:tc>
                <a:tc>
                  <a:txBody>
                    <a:bodyPr/>
                    <a:lstStyle/>
                    <a:p>
                      <a:pPr algn="ctr"/>
                      <a:r>
                        <a:rPr lang="en-US">
                          <a:effectLst/>
                        </a:rPr>
                        <a:t>2,057</a:t>
                      </a:r>
                    </a:p>
                  </a:txBody>
                  <a:tcPr marL="0" marR="0" marT="0" marB="0" anchor="ctr"/>
                </a:tc>
                <a:extLst>
                  <a:ext uri="{0D108BD9-81ED-4DB2-BD59-A6C34878D82A}">
                    <a16:rowId xmlns:a16="http://schemas.microsoft.com/office/drawing/2014/main" val="4232782393"/>
                  </a:ext>
                </a:extLst>
              </a:tr>
              <a:tr h="264067">
                <a:tc>
                  <a:txBody>
                    <a:bodyPr/>
                    <a:lstStyle/>
                    <a:p>
                      <a:pPr algn="l"/>
                      <a:r>
                        <a:rPr lang="en-US">
                          <a:effectLst/>
                        </a:rPr>
                        <a:t>PTC_FM (Class -1, 1)</a:t>
                      </a:r>
                    </a:p>
                  </a:txBody>
                  <a:tcPr marL="0" marR="0" marT="0" marB="0" anchor="ctr"/>
                </a:tc>
                <a:tc>
                  <a:txBody>
                    <a:bodyPr/>
                    <a:lstStyle/>
                    <a:p>
                      <a:pPr algn="ctr"/>
                      <a:r>
                        <a:rPr lang="en-US">
                          <a:effectLst/>
                        </a:rPr>
                        <a:t>59.03%</a:t>
                      </a:r>
                    </a:p>
                  </a:txBody>
                  <a:tcPr marL="0" marR="0" marT="0" marB="0" anchor="ctr"/>
                </a:tc>
                <a:tc>
                  <a:txBody>
                    <a:bodyPr/>
                    <a:lstStyle/>
                    <a:p>
                      <a:pPr algn="ctr"/>
                      <a:r>
                        <a:rPr lang="en-US">
                          <a:effectLst/>
                        </a:rPr>
                        <a:t>40.97%</a:t>
                      </a:r>
                    </a:p>
                  </a:txBody>
                  <a:tcPr marL="0" marR="0" marT="0" marB="0" anchor="ctr"/>
                </a:tc>
                <a:tc>
                  <a:txBody>
                    <a:bodyPr/>
                    <a:lstStyle/>
                    <a:p>
                      <a:pPr algn="ctr"/>
                      <a:r>
                        <a:rPr lang="en-US">
                          <a:effectLst/>
                        </a:rPr>
                        <a:t>206</a:t>
                      </a:r>
                    </a:p>
                  </a:txBody>
                  <a:tcPr marL="0" marR="0" marT="0" marB="0" anchor="ctr"/>
                </a:tc>
                <a:tc>
                  <a:txBody>
                    <a:bodyPr/>
                    <a:lstStyle/>
                    <a:p>
                      <a:pPr algn="ctr"/>
                      <a:r>
                        <a:rPr lang="en-US">
                          <a:effectLst/>
                        </a:rPr>
                        <a:t>143</a:t>
                      </a:r>
                    </a:p>
                  </a:txBody>
                  <a:tcPr marL="0" marR="0" marT="0" marB="0" anchor="ctr"/>
                </a:tc>
                <a:extLst>
                  <a:ext uri="{0D108BD9-81ED-4DB2-BD59-A6C34878D82A}">
                    <a16:rowId xmlns:a16="http://schemas.microsoft.com/office/drawing/2014/main" val="1289436845"/>
                  </a:ext>
                </a:extLst>
              </a:tr>
              <a:tr h="264067">
                <a:tc>
                  <a:txBody>
                    <a:bodyPr/>
                    <a:lstStyle/>
                    <a:p>
                      <a:pPr algn="l"/>
                      <a:r>
                        <a:rPr lang="en-US">
                          <a:effectLst/>
                        </a:rPr>
                        <a:t>Tox21_MMP_training</a:t>
                      </a:r>
                    </a:p>
                  </a:txBody>
                  <a:tcPr marL="0" marR="0" marT="0" marB="0" anchor="ctr"/>
                </a:tc>
                <a:tc>
                  <a:txBody>
                    <a:bodyPr/>
                    <a:lstStyle/>
                    <a:p>
                      <a:pPr algn="ctr"/>
                      <a:r>
                        <a:rPr lang="en-US">
                          <a:effectLst/>
                        </a:rPr>
                        <a:t>84.40%</a:t>
                      </a:r>
                    </a:p>
                  </a:txBody>
                  <a:tcPr marL="0" marR="0" marT="0" marB="0" anchor="ctr"/>
                </a:tc>
                <a:tc>
                  <a:txBody>
                    <a:bodyPr/>
                    <a:lstStyle/>
                    <a:p>
                      <a:pPr algn="ctr"/>
                      <a:r>
                        <a:rPr lang="en-US">
                          <a:effectLst/>
                        </a:rPr>
                        <a:t>15.60%</a:t>
                      </a:r>
                    </a:p>
                  </a:txBody>
                  <a:tcPr marL="0" marR="0" marT="0" marB="0" anchor="ctr"/>
                </a:tc>
                <a:tc>
                  <a:txBody>
                    <a:bodyPr/>
                    <a:lstStyle/>
                    <a:p>
                      <a:pPr algn="ctr"/>
                      <a:r>
                        <a:rPr lang="en-US">
                          <a:effectLst/>
                        </a:rPr>
                        <a:t>6,178</a:t>
                      </a:r>
                    </a:p>
                  </a:txBody>
                  <a:tcPr marL="0" marR="0" marT="0" marB="0" anchor="ctr"/>
                </a:tc>
                <a:tc>
                  <a:txBody>
                    <a:bodyPr/>
                    <a:lstStyle/>
                    <a:p>
                      <a:pPr algn="ctr"/>
                      <a:r>
                        <a:rPr lang="en-US">
                          <a:effectLst/>
                        </a:rPr>
                        <a:t>1,142</a:t>
                      </a:r>
                    </a:p>
                  </a:txBody>
                  <a:tcPr marL="0" marR="0" marT="0" marB="0" anchor="ctr"/>
                </a:tc>
                <a:extLst>
                  <a:ext uri="{0D108BD9-81ED-4DB2-BD59-A6C34878D82A}">
                    <a16:rowId xmlns:a16="http://schemas.microsoft.com/office/drawing/2014/main" val="3125144779"/>
                  </a:ext>
                </a:extLst>
              </a:tr>
              <a:tr h="264067">
                <a:tc>
                  <a:txBody>
                    <a:bodyPr/>
                    <a:lstStyle/>
                    <a:p>
                      <a:pPr algn="l"/>
                      <a:r>
                        <a:rPr lang="en-US">
                          <a:effectLst/>
                        </a:rPr>
                        <a:t>Tox21_ER_training</a:t>
                      </a:r>
                    </a:p>
                  </a:txBody>
                  <a:tcPr marL="0" marR="0" marT="0" marB="0" anchor="ctr"/>
                </a:tc>
                <a:tc>
                  <a:txBody>
                    <a:bodyPr/>
                    <a:lstStyle/>
                    <a:p>
                      <a:pPr algn="ctr"/>
                      <a:r>
                        <a:rPr lang="en-US">
                          <a:effectLst/>
                        </a:rPr>
                        <a:t>87.83%</a:t>
                      </a:r>
                    </a:p>
                  </a:txBody>
                  <a:tcPr marL="0" marR="0" marT="0" marB="0" anchor="ctr"/>
                </a:tc>
                <a:tc>
                  <a:txBody>
                    <a:bodyPr/>
                    <a:lstStyle/>
                    <a:p>
                      <a:pPr algn="ctr"/>
                      <a:r>
                        <a:rPr lang="en-US">
                          <a:effectLst/>
                        </a:rPr>
                        <a:t>12.17%</a:t>
                      </a:r>
                    </a:p>
                  </a:txBody>
                  <a:tcPr marL="0" marR="0" marT="0" marB="0" anchor="ctr"/>
                </a:tc>
                <a:tc>
                  <a:txBody>
                    <a:bodyPr/>
                    <a:lstStyle/>
                    <a:p>
                      <a:pPr algn="ctr"/>
                      <a:r>
                        <a:rPr lang="en-US">
                          <a:effectLst/>
                        </a:rPr>
                        <a:t>6760</a:t>
                      </a:r>
                    </a:p>
                  </a:txBody>
                  <a:tcPr marL="0" marR="0" marT="0" marB="0" anchor="ctr"/>
                </a:tc>
                <a:tc>
                  <a:txBody>
                    <a:bodyPr/>
                    <a:lstStyle/>
                    <a:p>
                      <a:pPr algn="ctr"/>
                      <a:r>
                        <a:rPr lang="en-US">
                          <a:effectLst/>
                        </a:rPr>
                        <a:t>937</a:t>
                      </a:r>
                    </a:p>
                  </a:txBody>
                  <a:tcPr marL="0" marR="0" marT="0" marB="0" anchor="ctr"/>
                </a:tc>
                <a:extLst>
                  <a:ext uri="{0D108BD9-81ED-4DB2-BD59-A6C34878D82A}">
                    <a16:rowId xmlns:a16="http://schemas.microsoft.com/office/drawing/2014/main" val="1007970462"/>
                  </a:ext>
                </a:extLst>
              </a:tr>
              <a:tr h="264067">
                <a:tc>
                  <a:txBody>
                    <a:bodyPr/>
                    <a:lstStyle/>
                    <a:p>
                      <a:pPr algn="l"/>
                      <a:r>
                        <a:rPr lang="en-US">
                          <a:effectLst/>
                        </a:rPr>
                        <a:t>Yeast</a:t>
                      </a:r>
                    </a:p>
                  </a:txBody>
                  <a:tcPr marL="0" marR="0" marT="0" marB="0" anchor="ctr"/>
                </a:tc>
                <a:tc>
                  <a:txBody>
                    <a:bodyPr/>
                    <a:lstStyle/>
                    <a:p>
                      <a:pPr algn="ctr"/>
                      <a:r>
                        <a:rPr lang="en-US">
                          <a:effectLst/>
                        </a:rPr>
                        <a:t>87.98%</a:t>
                      </a:r>
                    </a:p>
                  </a:txBody>
                  <a:tcPr marL="0" marR="0" marT="0" marB="0" anchor="ctr"/>
                </a:tc>
                <a:tc>
                  <a:txBody>
                    <a:bodyPr/>
                    <a:lstStyle/>
                    <a:p>
                      <a:pPr algn="ctr"/>
                      <a:r>
                        <a:rPr lang="en-US">
                          <a:effectLst/>
                        </a:rPr>
                        <a:t>12.02%</a:t>
                      </a:r>
                    </a:p>
                  </a:txBody>
                  <a:tcPr marL="0" marR="0" marT="0" marB="0" anchor="ctr"/>
                </a:tc>
                <a:tc>
                  <a:txBody>
                    <a:bodyPr/>
                    <a:lstStyle/>
                    <a:p>
                      <a:pPr algn="ctr"/>
                      <a:r>
                        <a:rPr lang="en-US">
                          <a:effectLst/>
                        </a:rPr>
                        <a:t>70,033</a:t>
                      </a:r>
                    </a:p>
                  </a:txBody>
                  <a:tcPr marL="0" marR="0" marT="0" marB="0" anchor="ctr"/>
                </a:tc>
                <a:tc>
                  <a:txBody>
                    <a:bodyPr/>
                    <a:lstStyle/>
                    <a:p>
                      <a:pPr algn="ctr"/>
                      <a:r>
                        <a:rPr lang="en-US">
                          <a:effectLst/>
                        </a:rPr>
                        <a:t>9,568</a:t>
                      </a:r>
                    </a:p>
                  </a:txBody>
                  <a:tcPr marL="0" marR="0" marT="0" marB="0" anchor="ctr"/>
                </a:tc>
                <a:extLst>
                  <a:ext uri="{0D108BD9-81ED-4DB2-BD59-A6C34878D82A}">
                    <a16:rowId xmlns:a16="http://schemas.microsoft.com/office/drawing/2014/main" val="3115700463"/>
                  </a:ext>
                </a:extLst>
              </a:tr>
              <a:tr h="264067">
                <a:tc>
                  <a:txBody>
                    <a:bodyPr/>
                    <a:lstStyle/>
                    <a:p>
                      <a:pPr algn="l"/>
                      <a:r>
                        <a:rPr lang="en-US">
                          <a:effectLst/>
                        </a:rPr>
                        <a:t>OVCAR-8H</a:t>
                      </a:r>
                    </a:p>
                  </a:txBody>
                  <a:tcPr marL="0" marR="0" marT="0" marB="0" anchor="ctr"/>
                </a:tc>
                <a:tc>
                  <a:txBody>
                    <a:bodyPr/>
                    <a:lstStyle/>
                    <a:p>
                      <a:pPr algn="ctr"/>
                      <a:r>
                        <a:rPr lang="en-US">
                          <a:effectLst/>
                        </a:rPr>
                        <a:t>94.87%</a:t>
                      </a:r>
                    </a:p>
                  </a:txBody>
                  <a:tcPr marL="0" marR="0" marT="0" marB="0" anchor="ctr"/>
                </a:tc>
                <a:tc>
                  <a:txBody>
                    <a:bodyPr/>
                    <a:lstStyle/>
                    <a:p>
                      <a:pPr algn="ctr"/>
                      <a:r>
                        <a:rPr lang="en-US">
                          <a:effectLst/>
                        </a:rPr>
                        <a:t>5.13%</a:t>
                      </a:r>
                    </a:p>
                  </a:txBody>
                  <a:tcPr marL="0" marR="0" marT="0" marB="0" anchor="ctr"/>
                </a:tc>
                <a:tc>
                  <a:txBody>
                    <a:bodyPr/>
                    <a:lstStyle/>
                    <a:p>
                      <a:pPr algn="ctr"/>
                      <a:r>
                        <a:rPr lang="en-US">
                          <a:effectLst/>
                        </a:rPr>
                        <a:t>38,437</a:t>
                      </a:r>
                    </a:p>
                  </a:txBody>
                  <a:tcPr marL="0" marR="0" marT="0" marB="0" anchor="ctr"/>
                </a:tc>
                <a:tc>
                  <a:txBody>
                    <a:bodyPr/>
                    <a:lstStyle/>
                    <a:p>
                      <a:pPr algn="ctr"/>
                      <a:r>
                        <a:rPr lang="en-US">
                          <a:effectLst/>
                        </a:rPr>
                        <a:t>2,079</a:t>
                      </a:r>
                    </a:p>
                  </a:txBody>
                  <a:tcPr marL="0" marR="0" marT="0" marB="0" anchor="ctr"/>
                </a:tc>
                <a:extLst>
                  <a:ext uri="{0D108BD9-81ED-4DB2-BD59-A6C34878D82A}">
                    <a16:rowId xmlns:a16="http://schemas.microsoft.com/office/drawing/2014/main" val="1142174271"/>
                  </a:ext>
                </a:extLst>
              </a:tr>
              <a:tr h="264067">
                <a:tc>
                  <a:txBody>
                    <a:bodyPr/>
                    <a:lstStyle/>
                    <a:p>
                      <a:pPr algn="l"/>
                      <a:r>
                        <a:rPr lang="en-US">
                          <a:effectLst/>
                        </a:rPr>
                        <a:t>MCF-7H</a:t>
                      </a:r>
                    </a:p>
                  </a:txBody>
                  <a:tcPr marL="0" marR="0" marT="0" marB="0" anchor="ctr"/>
                </a:tc>
                <a:tc>
                  <a:txBody>
                    <a:bodyPr/>
                    <a:lstStyle/>
                    <a:p>
                      <a:pPr algn="ctr"/>
                      <a:r>
                        <a:rPr lang="en-US">
                          <a:effectLst/>
                        </a:rPr>
                        <a:t>91.74%</a:t>
                      </a:r>
                    </a:p>
                  </a:txBody>
                  <a:tcPr marL="0" marR="0" marT="0" marB="0" anchor="ctr"/>
                </a:tc>
                <a:tc>
                  <a:txBody>
                    <a:bodyPr/>
                    <a:lstStyle/>
                    <a:p>
                      <a:pPr algn="ctr"/>
                      <a:r>
                        <a:rPr lang="en-US">
                          <a:effectLst/>
                        </a:rPr>
                        <a:t>8.26%</a:t>
                      </a:r>
                    </a:p>
                  </a:txBody>
                  <a:tcPr marL="0" marR="0" marT="0" marB="0" anchor="ctr"/>
                </a:tc>
                <a:tc>
                  <a:txBody>
                    <a:bodyPr/>
                    <a:lstStyle/>
                    <a:p>
                      <a:pPr algn="ctr"/>
                      <a:r>
                        <a:rPr lang="en-US">
                          <a:effectLst/>
                        </a:rPr>
                        <a:t>25,476</a:t>
                      </a:r>
                    </a:p>
                  </a:txBody>
                  <a:tcPr marL="0" marR="0" marT="0" marB="0" anchor="ctr"/>
                </a:tc>
                <a:tc>
                  <a:txBody>
                    <a:bodyPr/>
                    <a:lstStyle/>
                    <a:p>
                      <a:pPr algn="ctr"/>
                      <a:r>
                        <a:rPr lang="en-US">
                          <a:effectLst/>
                        </a:rPr>
                        <a:t>2,294</a:t>
                      </a:r>
                    </a:p>
                  </a:txBody>
                  <a:tcPr marL="0" marR="0" marT="0" marB="0" anchor="ctr"/>
                </a:tc>
                <a:extLst>
                  <a:ext uri="{0D108BD9-81ED-4DB2-BD59-A6C34878D82A}">
                    <a16:rowId xmlns:a16="http://schemas.microsoft.com/office/drawing/2014/main" val="732060217"/>
                  </a:ext>
                </a:extLst>
              </a:tr>
              <a:tr h="264067">
                <a:tc>
                  <a:txBody>
                    <a:bodyPr/>
                    <a:lstStyle/>
                    <a:p>
                      <a:pPr algn="l"/>
                      <a:r>
                        <a:rPr lang="en-US">
                          <a:effectLst/>
                        </a:rPr>
                        <a:t>Tox21_HSE_training</a:t>
                      </a:r>
                    </a:p>
                  </a:txBody>
                  <a:tcPr marL="0" marR="0" marT="0" marB="0" anchor="ctr"/>
                </a:tc>
                <a:tc>
                  <a:txBody>
                    <a:bodyPr/>
                    <a:lstStyle/>
                    <a:p>
                      <a:pPr algn="ctr"/>
                      <a:r>
                        <a:rPr lang="en-US">
                          <a:effectLst/>
                        </a:rPr>
                        <a:t>94.75%</a:t>
                      </a:r>
                    </a:p>
                  </a:txBody>
                  <a:tcPr marL="0" marR="0" marT="0" marB="0" anchor="ctr"/>
                </a:tc>
                <a:tc>
                  <a:txBody>
                    <a:bodyPr/>
                    <a:lstStyle/>
                    <a:p>
                      <a:pPr algn="ctr"/>
                      <a:r>
                        <a:rPr lang="en-US">
                          <a:effectLst/>
                        </a:rPr>
                        <a:t>5.25%</a:t>
                      </a:r>
                    </a:p>
                  </a:txBody>
                  <a:tcPr marL="0" marR="0" marT="0" marB="0" anchor="ctr"/>
                </a:tc>
                <a:tc>
                  <a:txBody>
                    <a:bodyPr/>
                    <a:lstStyle/>
                    <a:p>
                      <a:pPr algn="ctr"/>
                      <a:r>
                        <a:rPr lang="en-US">
                          <a:effectLst/>
                        </a:rPr>
                        <a:t>7,722</a:t>
                      </a:r>
                    </a:p>
                  </a:txBody>
                  <a:tcPr marL="0" marR="0" marT="0" marB="0" anchor="ctr"/>
                </a:tc>
                <a:tc>
                  <a:txBody>
                    <a:bodyPr/>
                    <a:lstStyle/>
                    <a:p>
                      <a:pPr algn="ctr"/>
                      <a:r>
                        <a:rPr lang="en-US">
                          <a:effectLst/>
                        </a:rPr>
                        <a:t>428</a:t>
                      </a:r>
                    </a:p>
                  </a:txBody>
                  <a:tcPr marL="0" marR="0" marT="0" marB="0" anchor="ctr"/>
                </a:tc>
                <a:extLst>
                  <a:ext uri="{0D108BD9-81ED-4DB2-BD59-A6C34878D82A}">
                    <a16:rowId xmlns:a16="http://schemas.microsoft.com/office/drawing/2014/main" val="534734040"/>
                  </a:ext>
                </a:extLst>
              </a:tr>
              <a:tr h="264067">
                <a:tc>
                  <a:txBody>
                    <a:bodyPr/>
                    <a:lstStyle/>
                    <a:p>
                      <a:pPr algn="l"/>
                      <a:r>
                        <a:rPr lang="en-US">
                          <a:effectLst/>
                        </a:rPr>
                        <a:t>Tox21_aromatase_training</a:t>
                      </a:r>
                    </a:p>
                  </a:txBody>
                  <a:tcPr marL="0" marR="0" marT="0" marB="0" anchor="ctr"/>
                </a:tc>
                <a:tc>
                  <a:txBody>
                    <a:bodyPr/>
                    <a:lstStyle/>
                    <a:p>
                      <a:pPr algn="ctr"/>
                      <a:r>
                        <a:rPr lang="en-US">
                          <a:effectLst/>
                        </a:rPr>
                        <a:t>95.02%</a:t>
                      </a:r>
                    </a:p>
                  </a:txBody>
                  <a:tcPr marL="0" marR="0" marT="0" marB="0" anchor="ctr"/>
                </a:tc>
                <a:tc>
                  <a:txBody>
                    <a:bodyPr/>
                    <a:lstStyle/>
                    <a:p>
                      <a:pPr algn="ctr"/>
                      <a:r>
                        <a:rPr lang="en-US">
                          <a:effectLst/>
                        </a:rPr>
                        <a:t>4.98%</a:t>
                      </a:r>
                    </a:p>
                  </a:txBody>
                  <a:tcPr marL="0" marR="0" marT="0" marB="0" anchor="ctr"/>
                </a:tc>
                <a:tc>
                  <a:txBody>
                    <a:bodyPr/>
                    <a:lstStyle/>
                    <a:p>
                      <a:pPr algn="ctr"/>
                      <a:r>
                        <a:rPr lang="en-US">
                          <a:effectLst/>
                        </a:rPr>
                        <a:t>6,866</a:t>
                      </a:r>
                    </a:p>
                  </a:txBody>
                  <a:tcPr marL="0" marR="0" marT="0" marB="0" anchor="ctr"/>
                </a:tc>
                <a:tc>
                  <a:txBody>
                    <a:bodyPr/>
                    <a:lstStyle/>
                    <a:p>
                      <a:pPr algn="ctr"/>
                      <a:r>
                        <a:rPr lang="en-US">
                          <a:effectLst/>
                        </a:rPr>
                        <a:t>360</a:t>
                      </a:r>
                    </a:p>
                  </a:txBody>
                  <a:tcPr marL="0" marR="0" marT="0" marB="0" anchor="ctr"/>
                </a:tc>
                <a:extLst>
                  <a:ext uri="{0D108BD9-81ED-4DB2-BD59-A6C34878D82A}">
                    <a16:rowId xmlns:a16="http://schemas.microsoft.com/office/drawing/2014/main" val="4248198352"/>
                  </a:ext>
                </a:extLst>
              </a:tr>
              <a:tr h="264067">
                <a:tc>
                  <a:txBody>
                    <a:bodyPr/>
                    <a:lstStyle/>
                    <a:p>
                      <a:pPr algn="l"/>
                      <a:r>
                        <a:rPr lang="en-US">
                          <a:effectLst/>
                        </a:rPr>
                        <a:t>Tox21_PPAR-gamma_training</a:t>
                      </a:r>
                    </a:p>
                  </a:txBody>
                  <a:tcPr marL="0" marR="0" marT="0" marB="0" anchor="ctr"/>
                </a:tc>
                <a:tc>
                  <a:txBody>
                    <a:bodyPr/>
                    <a:lstStyle/>
                    <a:p>
                      <a:pPr algn="ctr"/>
                      <a:r>
                        <a:rPr lang="en-US">
                          <a:effectLst/>
                        </a:rPr>
                        <a:t>97.29%</a:t>
                      </a:r>
                    </a:p>
                  </a:txBody>
                  <a:tcPr marL="0" marR="0" marT="0" marB="0" anchor="ctr"/>
                </a:tc>
                <a:tc>
                  <a:txBody>
                    <a:bodyPr/>
                    <a:lstStyle/>
                    <a:p>
                      <a:pPr algn="ctr"/>
                      <a:r>
                        <a:rPr lang="en-US">
                          <a:effectLst/>
                        </a:rPr>
                        <a:t>2.71%</a:t>
                      </a:r>
                    </a:p>
                  </a:txBody>
                  <a:tcPr marL="0" marR="0" marT="0" marB="0" anchor="ctr"/>
                </a:tc>
                <a:tc>
                  <a:txBody>
                    <a:bodyPr/>
                    <a:lstStyle/>
                    <a:p>
                      <a:pPr algn="ctr"/>
                      <a:r>
                        <a:rPr lang="en-US">
                          <a:effectLst/>
                        </a:rPr>
                        <a:t>7,962</a:t>
                      </a:r>
                    </a:p>
                  </a:txBody>
                  <a:tcPr marL="0" marR="0" marT="0" marB="0" anchor="ctr"/>
                </a:tc>
                <a:tc>
                  <a:txBody>
                    <a:bodyPr/>
                    <a:lstStyle/>
                    <a:p>
                      <a:pPr algn="ctr"/>
                      <a:r>
                        <a:rPr lang="en-US">
                          <a:effectLst/>
                        </a:rPr>
                        <a:t>222</a:t>
                      </a:r>
                    </a:p>
                  </a:txBody>
                  <a:tcPr marL="0" marR="0" marT="0" marB="0" anchor="ctr"/>
                </a:tc>
                <a:extLst>
                  <a:ext uri="{0D108BD9-81ED-4DB2-BD59-A6C34878D82A}">
                    <a16:rowId xmlns:a16="http://schemas.microsoft.com/office/drawing/2014/main" val="3110523501"/>
                  </a:ext>
                </a:extLst>
              </a:tr>
              <a:tr h="264067">
                <a:tc>
                  <a:txBody>
                    <a:bodyPr/>
                    <a:lstStyle/>
                    <a:p>
                      <a:pPr algn="l"/>
                      <a:r>
                        <a:rPr lang="en-US">
                          <a:effectLst/>
                        </a:rPr>
                        <a:t>MOLT-4</a:t>
                      </a:r>
                    </a:p>
                  </a:txBody>
                  <a:tcPr marL="0" marR="0" marT="0" marB="0" anchor="ctr"/>
                </a:tc>
                <a:tc>
                  <a:txBody>
                    <a:bodyPr/>
                    <a:lstStyle/>
                    <a:p>
                      <a:pPr algn="ctr"/>
                      <a:r>
                        <a:rPr lang="en-US">
                          <a:effectLst/>
                        </a:rPr>
                        <a:t>92.10%</a:t>
                      </a:r>
                    </a:p>
                  </a:txBody>
                  <a:tcPr marL="0" marR="0" marT="0" marB="0" anchor="ctr"/>
                </a:tc>
                <a:tc>
                  <a:txBody>
                    <a:bodyPr/>
                    <a:lstStyle/>
                    <a:p>
                      <a:pPr algn="ctr"/>
                      <a:r>
                        <a:rPr lang="en-US">
                          <a:effectLst/>
                        </a:rPr>
                        <a:t>7.90%</a:t>
                      </a:r>
                    </a:p>
                  </a:txBody>
                  <a:tcPr marL="0" marR="0" marT="0" marB="0" anchor="ctr"/>
                </a:tc>
                <a:tc>
                  <a:txBody>
                    <a:bodyPr/>
                    <a:lstStyle/>
                    <a:p>
                      <a:pPr algn="ctr"/>
                      <a:r>
                        <a:rPr lang="en-US">
                          <a:effectLst/>
                        </a:rPr>
                        <a:t>36,625</a:t>
                      </a:r>
                    </a:p>
                  </a:txBody>
                  <a:tcPr marL="0" marR="0" marT="0" marB="0" anchor="ctr"/>
                </a:tc>
                <a:tc>
                  <a:txBody>
                    <a:bodyPr/>
                    <a:lstStyle/>
                    <a:p>
                      <a:pPr algn="ctr"/>
                      <a:r>
                        <a:rPr lang="en-US">
                          <a:effectLst/>
                        </a:rPr>
                        <a:t>314</a:t>
                      </a:r>
                    </a:p>
                  </a:txBody>
                  <a:tcPr marL="0" marR="0" marT="0" marB="0" anchor="ctr"/>
                </a:tc>
                <a:extLst>
                  <a:ext uri="{0D108BD9-81ED-4DB2-BD59-A6C34878D82A}">
                    <a16:rowId xmlns:a16="http://schemas.microsoft.com/office/drawing/2014/main" val="592867472"/>
                  </a:ext>
                </a:extLst>
              </a:tr>
              <a:tr h="264067">
                <a:tc>
                  <a:txBody>
                    <a:bodyPr/>
                    <a:lstStyle/>
                    <a:p>
                      <a:pPr algn="l"/>
                      <a:r>
                        <a:rPr lang="en-US">
                          <a:effectLst/>
                        </a:rPr>
                        <a:t>NCI-H23</a:t>
                      </a:r>
                    </a:p>
                  </a:txBody>
                  <a:tcPr marL="0" marR="0" marT="0" marB="0" anchor="ctr"/>
                </a:tc>
                <a:tc>
                  <a:txBody>
                    <a:bodyPr/>
                    <a:lstStyle/>
                    <a:p>
                      <a:pPr algn="ctr"/>
                      <a:r>
                        <a:rPr lang="en-US">
                          <a:effectLst/>
                        </a:rPr>
                        <a:t>94.90%</a:t>
                      </a:r>
                    </a:p>
                  </a:txBody>
                  <a:tcPr marL="0" marR="0" marT="0" marB="0" anchor="ctr"/>
                </a:tc>
                <a:tc>
                  <a:txBody>
                    <a:bodyPr/>
                    <a:lstStyle/>
                    <a:p>
                      <a:pPr algn="ctr"/>
                      <a:r>
                        <a:rPr lang="en-US">
                          <a:effectLst/>
                        </a:rPr>
                        <a:t>5.10%</a:t>
                      </a:r>
                    </a:p>
                  </a:txBody>
                  <a:tcPr marL="0" marR="0" marT="0" marB="0" anchor="ctr"/>
                </a:tc>
                <a:tc>
                  <a:txBody>
                    <a:bodyPr/>
                    <a:lstStyle/>
                    <a:p>
                      <a:pPr algn="ctr"/>
                      <a:r>
                        <a:rPr lang="en-US">
                          <a:effectLst/>
                        </a:rPr>
                        <a:t>38,296</a:t>
                      </a:r>
                    </a:p>
                  </a:txBody>
                  <a:tcPr marL="0" marR="0" marT="0" marB="0" anchor="ctr"/>
                </a:tc>
                <a:tc>
                  <a:txBody>
                    <a:bodyPr/>
                    <a:lstStyle/>
                    <a:p>
                      <a:pPr algn="ctr"/>
                      <a:r>
                        <a:rPr lang="en-US">
                          <a:effectLst/>
                        </a:rPr>
                        <a:t>2,057</a:t>
                      </a:r>
                    </a:p>
                  </a:txBody>
                  <a:tcPr marL="0" marR="0" marT="0" marB="0" anchor="ctr"/>
                </a:tc>
                <a:extLst>
                  <a:ext uri="{0D108BD9-81ED-4DB2-BD59-A6C34878D82A}">
                    <a16:rowId xmlns:a16="http://schemas.microsoft.com/office/drawing/2014/main" val="1471176497"/>
                  </a:ext>
                </a:extLst>
              </a:tr>
              <a:tr h="264067">
                <a:tc>
                  <a:txBody>
                    <a:bodyPr/>
                    <a:lstStyle/>
                    <a:p>
                      <a:pPr algn="l"/>
                      <a:r>
                        <a:rPr lang="en-US">
                          <a:effectLst/>
                        </a:rPr>
                        <a:t>UACC257</a:t>
                      </a:r>
                    </a:p>
                  </a:txBody>
                  <a:tcPr marL="0" marR="0" marT="0" marB="0" anchor="ctr"/>
                </a:tc>
                <a:tc>
                  <a:txBody>
                    <a:bodyPr/>
                    <a:lstStyle/>
                    <a:p>
                      <a:pPr algn="ctr"/>
                      <a:r>
                        <a:rPr lang="en-US">
                          <a:effectLst/>
                        </a:rPr>
                        <a:t>95.89%</a:t>
                      </a:r>
                    </a:p>
                  </a:txBody>
                  <a:tcPr marL="0" marR="0" marT="0" marB="0" anchor="ctr"/>
                </a:tc>
                <a:tc>
                  <a:txBody>
                    <a:bodyPr/>
                    <a:lstStyle/>
                    <a:p>
                      <a:pPr algn="ctr"/>
                      <a:r>
                        <a:rPr lang="en-US">
                          <a:effectLst/>
                        </a:rPr>
                        <a:t>4.11%</a:t>
                      </a:r>
                    </a:p>
                  </a:txBody>
                  <a:tcPr marL="0" marR="0" marT="0" marB="0" anchor="ctr"/>
                </a:tc>
                <a:tc>
                  <a:txBody>
                    <a:bodyPr/>
                    <a:lstStyle/>
                    <a:p>
                      <a:pPr algn="ctr"/>
                      <a:r>
                        <a:rPr lang="en-US">
                          <a:effectLst/>
                        </a:rPr>
                        <a:t>38,345</a:t>
                      </a:r>
                    </a:p>
                  </a:txBody>
                  <a:tcPr marL="0" marR="0" marT="0" marB="0" anchor="ctr"/>
                </a:tc>
                <a:tc>
                  <a:txBody>
                    <a:bodyPr/>
                    <a:lstStyle/>
                    <a:p>
                      <a:pPr algn="ctr"/>
                      <a:r>
                        <a:rPr lang="en-US">
                          <a:effectLst/>
                        </a:rPr>
                        <a:t>1,643</a:t>
                      </a:r>
                    </a:p>
                  </a:txBody>
                  <a:tcPr marL="0" marR="0" marT="0" marB="0" anchor="ctr"/>
                </a:tc>
                <a:extLst>
                  <a:ext uri="{0D108BD9-81ED-4DB2-BD59-A6C34878D82A}">
                    <a16:rowId xmlns:a16="http://schemas.microsoft.com/office/drawing/2014/main" val="2967712929"/>
                  </a:ext>
                </a:extLst>
              </a:tr>
            </a:tbl>
          </a:graphicData>
        </a:graphic>
      </p:graphicFrame>
      <p:sp>
        <p:nvSpPr>
          <p:cNvPr id="4" name="Date Placeholder 3">
            <a:extLst>
              <a:ext uri="{FF2B5EF4-FFF2-40B4-BE49-F238E27FC236}">
                <a16:creationId xmlns:a16="http://schemas.microsoft.com/office/drawing/2014/main" id="{B7B7FB9C-B5C7-C640-B689-D43F32051E8E}"/>
              </a:ext>
            </a:extLst>
          </p:cNvPr>
          <p:cNvSpPr>
            <a:spLocks noGrp="1"/>
          </p:cNvSpPr>
          <p:nvPr>
            <p:ph type="dt" sz="half" idx="10"/>
          </p:nvPr>
        </p:nvSpPr>
        <p:spPr/>
        <p:txBody>
          <a:bodyPr/>
          <a:lstStyle/>
          <a:p>
            <a:fld id="{522B7D7F-BD91-354A-8580-9EA35C2AFC94}" type="datetime1">
              <a:rPr lang="en-AU" smtClean="0"/>
              <a:t>20/10/2025</a:t>
            </a:fld>
            <a:endParaRPr lang="en-AU"/>
          </a:p>
        </p:txBody>
      </p:sp>
      <p:sp>
        <p:nvSpPr>
          <p:cNvPr id="5" name="Footer Placeholder 4">
            <a:extLst>
              <a:ext uri="{FF2B5EF4-FFF2-40B4-BE49-F238E27FC236}">
                <a16:creationId xmlns:a16="http://schemas.microsoft.com/office/drawing/2014/main" id="{B73769EE-5583-2771-6134-BAA353D57ACB}"/>
              </a:ext>
            </a:extLst>
          </p:cNvPr>
          <p:cNvSpPr>
            <a:spLocks noGrp="1"/>
          </p:cNvSpPr>
          <p:nvPr>
            <p:ph type="ftr" sz="quarter" idx="11"/>
          </p:nvPr>
        </p:nvSpPr>
        <p:spPr/>
        <p:txBody>
          <a:bodyPr/>
          <a:lstStyle/>
          <a:p>
            <a:r>
              <a:rPr lang="en-AU"/>
              <a:t>A Multi-Method Approach to Molecular Activity Prediction</a:t>
            </a:r>
          </a:p>
        </p:txBody>
      </p:sp>
      <p:sp>
        <p:nvSpPr>
          <p:cNvPr id="6" name="Slide Number Placeholder 5">
            <a:extLst>
              <a:ext uri="{FF2B5EF4-FFF2-40B4-BE49-F238E27FC236}">
                <a16:creationId xmlns:a16="http://schemas.microsoft.com/office/drawing/2014/main" id="{3BB664B5-B8B0-FA93-91B7-23F87DCAA07B}"/>
              </a:ext>
            </a:extLst>
          </p:cNvPr>
          <p:cNvSpPr>
            <a:spLocks noGrp="1"/>
          </p:cNvSpPr>
          <p:nvPr>
            <p:ph type="sldNum" sz="quarter" idx="12"/>
          </p:nvPr>
        </p:nvSpPr>
        <p:spPr/>
        <p:txBody>
          <a:bodyPr/>
          <a:lstStyle/>
          <a:p>
            <a:fld id="{BDFE8AA4-FEF7-A840-AF01-B040DC34D9F0}" type="slidenum">
              <a:rPr lang="en-AU" smtClean="0"/>
              <a:t>15</a:t>
            </a:fld>
            <a:endParaRPr lang="en-AU"/>
          </a:p>
        </p:txBody>
      </p:sp>
      <p:sp>
        <p:nvSpPr>
          <p:cNvPr id="9" name="Rectangle 8">
            <a:extLst>
              <a:ext uri="{FF2B5EF4-FFF2-40B4-BE49-F238E27FC236}">
                <a16:creationId xmlns:a16="http://schemas.microsoft.com/office/drawing/2014/main" id="{82E561D6-3854-FCE1-0C7E-BEA15D3B1DE9}"/>
              </a:ext>
            </a:extLst>
          </p:cNvPr>
          <p:cNvSpPr/>
          <p:nvPr/>
        </p:nvSpPr>
        <p:spPr>
          <a:xfrm>
            <a:off x="513191" y="1714500"/>
            <a:ext cx="10858500" cy="1185863"/>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35423C9-91AF-2F72-33F6-FF4AA1330903}"/>
              </a:ext>
            </a:extLst>
          </p:cNvPr>
          <p:cNvSpPr/>
          <p:nvPr/>
        </p:nvSpPr>
        <p:spPr>
          <a:xfrm>
            <a:off x="2438400" y="3335555"/>
            <a:ext cx="7315200" cy="21703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r>
              <a:rPr lang="en-AU" b="1"/>
              <a:t>DHFR: </a:t>
            </a:r>
            <a:r>
              <a:rPr lang="en-AU"/>
              <a:t>good class balance, medium sized</a:t>
            </a:r>
            <a:endParaRPr lang="en-AU" b="1"/>
          </a:p>
          <a:p>
            <a:pPr marL="342900" indent="-342900" algn="ctr">
              <a:buFont typeface="+mj-lt"/>
              <a:buAutoNum type="arabicPeriod"/>
            </a:pPr>
            <a:r>
              <a:rPr lang="en-AU" b="1"/>
              <a:t>AIDS: </a:t>
            </a:r>
            <a:r>
              <a:rPr lang="en-AU"/>
              <a:t>high class imbalance </a:t>
            </a:r>
          </a:p>
          <a:p>
            <a:pPr marL="342900" indent="-342900" algn="ctr">
              <a:buFont typeface="+mj-lt"/>
              <a:buAutoNum type="arabicPeriod"/>
            </a:pPr>
            <a:r>
              <a:rPr lang="en-AU" b="1"/>
              <a:t>PTC: </a:t>
            </a:r>
            <a:r>
              <a:rPr lang="en-AU"/>
              <a:t>small dataset </a:t>
            </a:r>
          </a:p>
          <a:p>
            <a:pPr marL="342900" indent="-342900" algn="ctr">
              <a:buFont typeface="+mj-lt"/>
              <a:buAutoNum type="arabicPeriod"/>
            </a:pPr>
            <a:r>
              <a:rPr lang="en-AU" b="1"/>
              <a:t>Mutagenicity: </a:t>
            </a:r>
            <a:r>
              <a:rPr lang="en-AU"/>
              <a:t>large dataset </a:t>
            </a:r>
            <a:endParaRPr lang="en-AU" b="1"/>
          </a:p>
          <a:p>
            <a:pPr marL="342900" indent="-342900" algn="ctr">
              <a:buFont typeface="+mj-lt"/>
              <a:buAutoNum type="arabicPeriod"/>
            </a:pPr>
            <a:endParaRPr lang="en-AU" b="1"/>
          </a:p>
        </p:txBody>
      </p:sp>
    </p:spTree>
    <p:extLst>
      <p:ext uri="{BB962C8B-B14F-4D97-AF65-F5344CB8AC3E}">
        <p14:creationId xmlns:p14="http://schemas.microsoft.com/office/powerpoint/2010/main" val="358720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F43326E-21F5-ACD3-224F-613D67C244C1}"/>
              </a:ext>
            </a:extLst>
          </p:cNvPr>
          <p:cNvSpPr txBox="1"/>
          <p:nvPr/>
        </p:nvSpPr>
        <p:spPr>
          <a:xfrm>
            <a:off x="1698357" y="2150669"/>
            <a:ext cx="9305440" cy="369332"/>
          </a:xfrm>
          <a:prstGeom prst="rect">
            <a:avLst/>
          </a:prstGeom>
          <a:noFill/>
        </p:spPr>
        <p:txBody>
          <a:bodyPr wrap="square" lIns="91440" tIns="45720" rIns="91440" bIns="45720" anchor="t">
            <a:spAutoFit/>
          </a:bodyPr>
          <a:lstStyle/>
          <a:p>
            <a:r>
              <a:rPr lang="en-AU">
                <a:ea typeface="Calibri"/>
                <a:cs typeface="Calibri"/>
              </a:rPr>
              <a:t>Target key enzyme in chemotherapy</a:t>
            </a:r>
            <a:endParaRPr lang="en-US"/>
          </a:p>
        </p:txBody>
      </p:sp>
      <p:sp>
        <p:nvSpPr>
          <p:cNvPr id="2" name="Title 1">
            <a:extLst>
              <a:ext uri="{FF2B5EF4-FFF2-40B4-BE49-F238E27FC236}">
                <a16:creationId xmlns:a16="http://schemas.microsoft.com/office/drawing/2014/main" id="{255B4600-16BD-2FBA-7ABA-5C291CD6081B}"/>
              </a:ext>
            </a:extLst>
          </p:cNvPr>
          <p:cNvSpPr>
            <a:spLocks noGrp="1"/>
          </p:cNvSpPr>
          <p:nvPr>
            <p:ph type="title"/>
          </p:nvPr>
        </p:nvSpPr>
        <p:spPr/>
        <p:txBody>
          <a:bodyPr/>
          <a:lstStyle/>
          <a:p>
            <a:r>
              <a:rPr lang="en-US">
                <a:ea typeface="Calibri Light"/>
                <a:cs typeface="Calibri Light"/>
              </a:rPr>
              <a:t>Datasets</a:t>
            </a:r>
            <a:endParaRPr lang="en-US"/>
          </a:p>
        </p:txBody>
      </p:sp>
      <p:sp>
        <p:nvSpPr>
          <p:cNvPr id="6" name="Content Placeholder 5">
            <a:extLst>
              <a:ext uri="{FF2B5EF4-FFF2-40B4-BE49-F238E27FC236}">
                <a16:creationId xmlns:a16="http://schemas.microsoft.com/office/drawing/2014/main" id="{626BBE0A-86A1-959A-F49C-2C926973413C}"/>
              </a:ext>
            </a:extLst>
          </p:cNvPr>
          <p:cNvSpPr>
            <a:spLocks noGrp="1"/>
          </p:cNvSpPr>
          <p:nvPr>
            <p:ph idx="1"/>
          </p:nvPr>
        </p:nvSpPr>
        <p:spPr>
          <a:xfrm>
            <a:off x="1698357" y="3248610"/>
            <a:ext cx="9655443" cy="568328"/>
          </a:xfrm>
        </p:spPr>
        <p:txBody>
          <a:bodyPr>
            <a:normAutofit/>
          </a:bodyPr>
          <a:lstStyle/>
          <a:p>
            <a:pPr marL="0" indent="0">
              <a:lnSpc>
                <a:spcPct val="100000"/>
              </a:lnSpc>
              <a:spcBef>
                <a:spcPts val="0"/>
              </a:spcBef>
              <a:buNone/>
            </a:pPr>
            <a:r>
              <a:rPr lang="en-AU" sz="1800"/>
              <a:t>Ability to inhibit HIV replication</a:t>
            </a:r>
          </a:p>
          <a:p>
            <a:pPr marL="0" indent="0">
              <a:lnSpc>
                <a:spcPct val="100000"/>
              </a:lnSpc>
              <a:spcBef>
                <a:spcPts val="0"/>
              </a:spcBef>
              <a:buNone/>
            </a:pPr>
            <a:endParaRPr lang="en-AU" sz="1800"/>
          </a:p>
        </p:txBody>
      </p:sp>
      <p:sp>
        <p:nvSpPr>
          <p:cNvPr id="10" name="TextBox 9">
            <a:extLst>
              <a:ext uri="{FF2B5EF4-FFF2-40B4-BE49-F238E27FC236}">
                <a16:creationId xmlns:a16="http://schemas.microsoft.com/office/drawing/2014/main" id="{756FE4E1-7C1A-D81D-E2FB-19BE5368F92C}"/>
              </a:ext>
            </a:extLst>
          </p:cNvPr>
          <p:cNvSpPr txBox="1"/>
          <p:nvPr/>
        </p:nvSpPr>
        <p:spPr>
          <a:xfrm>
            <a:off x="1698357" y="4446506"/>
            <a:ext cx="9655443" cy="646331"/>
          </a:xfrm>
          <a:prstGeom prst="rect">
            <a:avLst/>
          </a:prstGeom>
          <a:noFill/>
        </p:spPr>
        <p:txBody>
          <a:bodyPr wrap="square" lIns="91440" tIns="45720" rIns="91440" bIns="45720" anchor="t">
            <a:spAutoFit/>
          </a:bodyPr>
          <a:lstStyle/>
          <a:p>
            <a:r>
              <a:rPr lang="en-AU"/>
              <a:t>A chemical</a:t>
            </a:r>
            <a:r>
              <a:rPr lang="en-AU">
                <a:ea typeface="+mn-lt"/>
                <a:cs typeface="+mn-lt"/>
              </a:rPr>
              <a:t> compound dataset of drugs, which can be categorized into two classes: mutagen and non-mutagen. </a:t>
            </a:r>
            <a:endParaRPr lang="en-AU"/>
          </a:p>
        </p:txBody>
      </p:sp>
      <p:sp>
        <p:nvSpPr>
          <p:cNvPr id="13" name="TextBox 12">
            <a:extLst>
              <a:ext uri="{FF2B5EF4-FFF2-40B4-BE49-F238E27FC236}">
                <a16:creationId xmlns:a16="http://schemas.microsoft.com/office/drawing/2014/main" id="{9ABE8ED8-91DF-8C6E-D428-9C350F9CB2A4}"/>
              </a:ext>
            </a:extLst>
          </p:cNvPr>
          <p:cNvSpPr txBox="1"/>
          <p:nvPr/>
        </p:nvSpPr>
        <p:spPr>
          <a:xfrm>
            <a:off x="838199" y="1454558"/>
            <a:ext cx="1332854" cy="1569660"/>
          </a:xfrm>
          <a:prstGeom prst="rect">
            <a:avLst/>
          </a:prstGeom>
          <a:noFill/>
        </p:spPr>
        <p:txBody>
          <a:bodyPr wrap="square" rtlCol="0">
            <a:spAutoFit/>
          </a:bodyPr>
          <a:lstStyle/>
          <a:p>
            <a:r>
              <a:rPr lang="en-AU" sz="9600">
                <a:solidFill>
                  <a:schemeClr val="accent1"/>
                </a:solidFill>
              </a:rPr>
              <a:t>1</a:t>
            </a:r>
          </a:p>
        </p:txBody>
      </p:sp>
      <p:sp>
        <p:nvSpPr>
          <p:cNvPr id="21" name="TextBox 20">
            <a:extLst>
              <a:ext uri="{FF2B5EF4-FFF2-40B4-BE49-F238E27FC236}">
                <a16:creationId xmlns:a16="http://schemas.microsoft.com/office/drawing/2014/main" id="{4F5407D7-0E09-1EAC-029B-4B492C91304A}"/>
              </a:ext>
            </a:extLst>
          </p:cNvPr>
          <p:cNvSpPr txBox="1"/>
          <p:nvPr/>
        </p:nvSpPr>
        <p:spPr>
          <a:xfrm>
            <a:off x="1504626" y="1707475"/>
            <a:ext cx="6098582" cy="523220"/>
          </a:xfrm>
          <a:prstGeom prst="rect">
            <a:avLst/>
          </a:prstGeom>
          <a:noFill/>
        </p:spPr>
        <p:txBody>
          <a:bodyPr wrap="square">
            <a:spAutoFit/>
          </a:bodyPr>
          <a:lstStyle/>
          <a:p>
            <a:r>
              <a:rPr lang="en-AU" sz="2800" b="1">
                <a:solidFill>
                  <a:schemeClr val="accent1"/>
                </a:solidFill>
              </a:rPr>
              <a:t>DHFR</a:t>
            </a:r>
          </a:p>
        </p:txBody>
      </p:sp>
      <p:sp>
        <p:nvSpPr>
          <p:cNvPr id="17" name="TextBox 16">
            <a:extLst>
              <a:ext uri="{FF2B5EF4-FFF2-40B4-BE49-F238E27FC236}">
                <a16:creationId xmlns:a16="http://schemas.microsoft.com/office/drawing/2014/main" id="{A1C24945-5793-BF5A-8D59-297F07DB73A4}"/>
              </a:ext>
            </a:extLst>
          </p:cNvPr>
          <p:cNvSpPr txBox="1"/>
          <p:nvPr/>
        </p:nvSpPr>
        <p:spPr>
          <a:xfrm>
            <a:off x="838199" y="2565269"/>
            <a:ext cx="1332854" cy="1569660"/>
          </a:xfrm>
          <a:prstGeom prst="rect">
            <a:avLst/>
          </a:prstGeom>
          <a:noFill/>
        </p:spPr>
        <p:txBody>
          <a:bodyPr wrap="square">
            <a:spAutoFit/>
          </a:bodyPr>
          <a:lstStyle/>
          <a:p>
            <a:r>
              <a:rPr lang="en-AU" sz="9600">
                <a:solidFill>
                  <a:schemeClr val="accent1"/>
                </a:solidFill>
              </a:rPr>
              <a:t>2</a:t>
            </a:r>
            <a:endParaRPr lang="en-AU" sz="9600"/>
          </a:p>
        </p:txBody>
      </p:sp>
      <p:sp>
        <p:nvSpPr>
          <p:cNvPr id="19" name="TextBox 18">
            <a:extLst>
              <a:ext uri="{FF2B5EF4-FFF2-40B4-BE49-F238E27FC236}">
                <a16:creationId xmlns:a16="http://schemas.microsoft.com/office/drawing/2014/main" id="{C695BB1C-55B8-CF87-3D2D-44573A1B2ADB}"/>
              </a:ext>
            </a:extLst>
          </p:cNvPr>
          <p:cNvSpPr txBox="1"/>
          <p:nvPr/>
        </p:nvSpPr>
        <p:spPr>
          <a:xfrm>
            <a:off x="1504626" y="2836930"/>
            <a:ext cx="6098582" cy="523220"/>
          </a:xfrm>
          <a:prstGeom prst="rect">
            <a:avLst/>
          </a:prstGeom>
          <a:noFill/>
        </p:spPr>
        <p:txBody>
          <a:bodyPr wrap="square">
            <a:spAutoFit/>
          </a:bodyPr>
          <a:lstStyle/>
          <a:p>
            <a:r>
              <a:rPr lang="en-AU" sz="2800" b="1">
                <a:solidFill>
                  <a:schemeClr val="accent1"/>
                </a:solidFill>
              </a:rPr>
              <a:t>AIDS</a:t>
            </a:r>
          </a:p>
        </p:txBody>
      </p:sp>
      <p:sp>
        <p:nvSpPr>
          <p:cNvPr id="24" name="TextBox 23">
            <a:extLst>
              <a:ext uri="{FF2B5EF4-FFF2-40B4-BE49-F238E27FC236}">
                <a16:creationId xmlns:a16="http://schemas.microsoft.com/office/drawing/2014/main" id="{79A1EDA5-4602-21EB-EDD9-C964D7FB746C}"/>
              </a:ext>
            </a:extLst>
          </p:cNvPr>
          <p:cNvSpPr txBox="1"/>
          <p:nvPr/>
        </p:nvSpPr>
        <p:spPr>
          <a:xfrm>
            <a:off x="838199" y="3675980"/>
            <a:ext cx="1332854" cy="1569660"/>
          </a:xfrm>
          <a:prstGeom prst="rect">
            <a:avLst/>
          </a:prstGeom>
          <a:noFill/>
        </p:spPr>
        <p:txBody>
          <a:bodyPr wrap="square">
            <a:spAutoFit/>
          </a:bodyPr>
          <a:lstStyle/>
          <a:p>
            <a:r>
              <a:rPr lang="en-AU" sz="9600">
                <a:solidFill>
                  <a:schemeClr val="accent1"/>
                </a:solidFill>
              </a:rPr>
              <a:t>3</a:t>
            </a:r>
            <a:endParaRPr lang="en-AU" sz="9600"/>
          </a:p>
        </p:txBody>
      </p:sp>
      <p:sp>
        <p:nvSpPr>
          <p:cNvPr id="15" name="TextBox 14">
            <a:extLst>
              <a:ext uri="{FF2B5EF4-FFF2-40B4-BE49-F238E27FC236}">
                <a16:creationId xmlns:a16="http://schemas.microsoft.com/office/drawing/2014/main" id="{55BBB9CA-F96A-CC5B-F2A6-713F5DB6456C}"/>
              </a:ext>
            </a:extLst>
          </p:cNvPr>
          <p:cNvSpPr txBox="1"/>
          <p:nvPr/>
        </p:nvSpPr>
        <p:spPr>
          <a:xfrm>
            <a:off x="1504626" y="3966385"/>
            <a:ext cx="6098582" cy="523220"/>
          </a:xfrm>
          <a:prstGeom prst="rect">
            <a:avLst/>
          </a:prstGeom>
          <a:noFill/>
        </p:spPr>
        <p:txBody>
          <a:bodyPr wrap="square">
            <a:spAutoFit/>
          </a:bodyPr>
          <a:lstStyle/>
          <a:p>
            <a:r>
              <a:rPr lang="en-AU" sz="2800" b="1" i="0" u="none">
                <a:solidFill>
                  <a:srgbClr val="4472C4"/>
                </a:solidFill>
              </a:rPr>
              <a:t>Mutagenicity</a:t>
            </a:r>
            <a:endParaRPr lang="en-AU" sz="2800">
              <a:solidFill>
                <a:srgbClr val="4472C4"/>
              </a:solidFill>
            </a:endParaRPr>
          </a:p>
        </p:txBody>
      </p:sp>
      <p:sp>
        <p:nvSpPr>
          <p:cNvPr id="9" name="TextBox 8">
            <a:extLst>
              <a:ext uri="{FF2B5EF4-FFF2-40B4-BE49-F238E27FC236}">
                <a16:creationId xmlns:a16="http://schemas.microsoft.com/office/drawing/2014/main" id="{9E9E3C53-82B0-B044-2296-0302F066B0CA}"/>
              </a:ext>
            </a:extLst>
          </p:cNvPr>
          <p:cNvSpPr txBox="1"/>
          <p:nvPr/>
        </p:nvSpPr>
        <p:spPr>
          <a:xfrm>
            <a:off x="838199" y="1339423"/>
            <a:ext cx="9653325" cy="461665"/>
          </a:xfrm>
          <a:prstGeom prst="rect">
            <a:avLst/>
          </a:prstGeom>
          <a:noFill/>
        </p:spPr>
        <p:txBody>
          <a:bodyPr wrap="square" lIns="91440" tIns="45720" rIns="91440" bIns="45720" anchor="t">
            <a:spAutoFit/>
          </a:bodyPr>
          <a:lstStyle/>
          <a:p>
            <a:r>
              <a:rPr lang="en-AU" sz="2400">
                <a:solidFill>
                  <a:srgbClr val="000000"/>
                </a:solidFill>
                <a:ea typeface="+mn-lt"/>
                <a:cs typeface="+mn-lt"/>
              </a:rPr>
              <a:t>4 datasets with active/inactive classifications </a:t>
            </a:r>
            <a:endParaRPr lang="en-US">
              <a:ea typeface="Calibri"/>
              <a:cs typeface="Calibri"/>
            </a:endParaRPr>
          </a:p>
        </p:txBody>
      </p:sp>
      <p:sp>
        <p:nvSpPr>
          <p:cNvPr id="14" name="Footer Placeholder 13">
            <a:extLst>
              <a:ext uri="{FF2B5EF4-FFF2-40B4-BE49-F238E27FC236}">
                <a16:creationId xmlns:a16="http://schemas.microsoft.com/office/drawing/2014/main" id="{FDE16AED-4D63-C7C2-BE5B-7A9E528796B4}"/>
              </a:ext>
            </a:extLst>
          </p:cNvPr>
          <p:cNvSpPr>
            <a:spLocks noGrp="1"/>
          </p:cNvSpPr>
          <p:nvPr>
            <p:ph type="ftr" sz="quarter" idx="11"/>
          </p:nvPr>
        </p:nvSpPr>
        <p:spPr/>
        <p:txBody>
          <a:bodyPr/>
          <a:lstStyle/>
          <a:p>
            <a:r>
              <a:rPr lang="en-AU"/>
              <a:t>A Multi-Method Approach to Molecular Activity Prediction</a:t>
            </a:r>
          </a:p>
        </p:txBody>
      </p:sp>
      <p:sp>
        <p:nvSpPr>
          <p:cNvPr id="16" name="Slide Number Placeholder 15">
            <a:extLst>
              <a:ext uri="{FF2B5EF4-FFF2-40B4-BE49-F238E27FC236}">
                <a16:creationId xmlns:a16="http://schemas.microsoft.com/office/drawing/2014/main" id="{9E70C68F-8E21-6CF3-117B-DF499769776B}"/>
              </a:ext>
            </a:extLst>
          </p:cNvPr>
          <p:cNvSpPr>
            <a:spLocks noGrp="1"/>
          </p:cNvSpPr>
          <p:nvPr>
            <p:ph type="sldNum" sz="quarter" idx="12"/>
          </p:nvPr>
        </p:nvSpPr>
        <p:spPr/>
        <p:txBody>
          <a:bodyPr/>
          <a:lstStyle/>
          <a:p>
            <a:fld id="{BDFE8AA4-FEF7-A840-AF01-B040DC34D9F0}" type="slidenum">
              <a:rPr lang="en-AU" smtClean="0"/>
              <a:t>16</a:t>
            </a:fld>
            <a:endParaRPr lang="en-AU"/>
          </a:p>
        </p:txBody>
      </p:sp>
      <p:sp>
        <p:nvSpPr>
          <p:cNvPr id="18" name="Date Placeholder 17">
            <a:extLst>
              <a:ext uri="{FF2B5EF4-FFF2-40B4-BE49-F238E27FC236}">
                <a16:creationId xmlns:a16="http://schemas.microsoft.com/office/drawing/2014/main" id="{FB82BA22-AACB-FFDE-E2BE-90E3A8FF7F4E}"/>
              </a:ext>
            </a:extLst>
          </p:cNvPr>
          <p:cNvSpPr>
            <a:spLocks noGrp="1"/>
          </p:cNvSpPr>
          <p:nvPr>
            <p:ph type="dt" sz="half" idx="10"/>
          </p:nvPr>
        </p:nvSpPr>
        <p:spPr/>
        <p:txBody>
          <a:bodyPr/>
          <a:lstStyle/>
          <a:p>
            <a:fld id="{4BC21755-3660-3349-88C7-F95EEA8E7B26}" type="datetime1">
              <a:rPr lang="en-AU" smtClean="0"/>
              <a:t>20/10/2025</a:t>
            </a:fld>
            <a:endParaRPr lang="en-AU"/>
          </a:p>
        </p:txBody>
      </p:sp>
      <p:sp>
        <p:nvSpPr>
          <p:cNvPr id="4" name="TextBox 3">
            <a:extLst>
              <a:ext uri="{FF2B5EF4-FFF2-40B4-BE49-F238E27FC236}">
                <a16:creationId xmlns:a16="http://schemas.microsoft.com/office/drawing/2014/main" id="{E0429FF1-AC06-CB80-D4A3-B62EBEAE200A}"/>
              </a:ext>
            </a:extLst>
          </p:cNvPr>
          <p:cNvSpPr txBox="1"/>
          <p:nvPr/>
        </p:nvSpPr>
        <p:spPr>
          <a:xfrm>
            <a:off x="838199" y="4786690"/>
            <a:ext cx="1652337" cy="1569660"/>
          </a:xfrm>
          <a:prstGeom prst="rect">
            <a:avLst/>
          </a:prstGeom>
          <a:noFill/>
        </p:spPr>
        <p:txBody>
          <a:bodyPr wrap="square">
            <a:spAutoFit/>
          </a:bodyPr>
          <a:lstStyle/>
          <a:p>
            <a:r>
              <a:rPr kumimoji="0" lang="en-AU" sz="9600" b="0" i="0" u="none" strike="noStrike" kern="1200" cap="none" spc="0" normalizeH="0" baseline="0" noProof="0">
                <a:ln>
                  <a:noFill/>
                </a:ln>
                <a:solidFill>
                  <a:srgbClr val="4472C4"/>
                </a:solidFill>
                <a:effectLst/>
                <a:uLnTx/>
                <a:uFillTx/>
                <a:latin typeface="Calibri" panose="020F0502020204030204"/>
                <a:ea typeface="+mn-ea"/>
                <a:cs typeface="+mn-cs"/>
              </a:rPr>
              <a:t>4</a:t>
            </a:r>
            <a:endParaRPr lang="en-AU"/>
          </a:p>
        </p:txBody>
      </p:sp>
      <p:sp>
        <p:nvSpPr>
          <p:cNvPr id="5" name="TextBox 4">
            <a:extLst>
              <a:ext uri="{FF2B5EF4-FFF2-40B4-BE49-F238E27FC236}">
                <a16:creationId xmlns:a16="http://schemas.microsoft.com/office/drawing/2014/main" id="{B0D3F242-C2B0-2E26-3DB9-C78890AE8360}"/>
              </a:ext>
            </a:extLst>
          </p:cNvPr>
          <p:cNvSpPr txBox="1"/>
          <p:nvPr/>
        </p:nvSpPr>
        <p:spPr>
          <a:xfrm>
            <a:off x="1698357" y="5478967"/>
            <a:ext cx="9305440" cy="369332"/>
          </a:xfrm>
          <a:prstGeom prst="rect">
            <a:avLst/>
          </a:prstGeom>
          <a:noFill/>
        </p:spPr>
        <p:txBody>
          <a:bodyPr wrap="square" lIns="91440" tIns="45720" rIns="91440" bIns="45720" anchor="t">
            <a:spAutoFit/>
          </a:bodyPr>
          <a:lstStyle/>
          <a:p>
            <a:r>
              <a:rPr lang="en-AU">
                <a:solidFill>
                  <a:srgbClr val="000000"/>
                </a:solidFill>
                <a:latin typeface="Calibri"/>
                <a:ea typeface="Calibri"/>
                <a:cs typeface="Calibri"/>
              </a:rPr>
              <a:t>A</a:t>
            </a:r>
            <a:r>
              <a:rPr lang="en-AU">
                <a:solidFill>
                  <a:srgbClr val="000000"/>
                </a:solidFill>
                <a:ea typeface="+mn-lt"/>
                <a:cs typeface="+mn-lt"/>
              </a:rPr>
              <a:t> collection of chemical compounds which report the carcinogenicity for rats.</a:t>
            </a:r>
            <a:endParaRPr lang="en-US"/>
          </a:p>
        </p:txBody>
      </p:sp>
      <p:sp>
        <p:nvSpPr>
          <p:cNvPr id="7" name="TextBox 6">
            <a:extLst>
              <a:ext uri="{FF2B5EF4-FFF2-40B4-BE49-F238E27FC236}">
                <a16:creationId xmlns:a16="http://schemas.microsoft.com/office/drawing/2014/main" id="{DADFB86C-5565-ADED-571C-35175546381C}"/>
              </a:ext>
            </a:extLst>
          </p:cNvPr>
          <p:cNvSpPr txBox="1"/>
          <p:nvPr/>
        </p:nvSpPr>
        <p:spPr>
          <a:xfrm>
            <a:off x="1504626" y="5095840"/>
            <a:ext cx="6098582" cy="523220"/>
          </a:xfrm>
          <a:prstGeom prst="rect">
            <a:avLst/>
          </a:prstGeom>
          <a:noFill/>
        </p:spPr>
        <p:txBody>
          <a:bodyPr wrap="square" lIns="91440" tIns="45720" rIns="91440" bIns="45720" anchor="t">
            <a:spAutoFit/>
          </a:bodyPr>
          <a:lstStyle/>
          <a:p>
            <a:r>
              <a:rPr lang="en-AU" sz="2800" b="1">
                <a:solidFill>
                  <a:schemeClr val="accent1"/>
                </a:solidFill>
              </a:rPr>
              <a:t>PTC (Predictive Toxicology Challenge)</a:t>
            </a:r>
          </a:p>
        </p:txBody>
      </p:sp>
    </p:spTree>
    <p:extLst>
      <p:ext uri="{BB962C8B-B14F-4D97-AF65-F5344CB8AC3E}">
        <p14:creationId xmlns:p14="http://schemas.microsoft.com/office/powerpoint/2010/main" val="2850786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4844E-5868-ADD8-ED17-A0CED737A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CE07FD-33CF-8DF7-3679-D55985D4F3BD}"/>
              </a:ext>
            </a:extLst>
          </p:cNvPr>
          <p:cNvSpPr>
            <a:spLocks noGrp="1"/>
          </p:cNvSpPr>
          <p:nvPr>
            <p:ph type="title"/>
          </p:nvPr>
        </p:nvSpPr>
        <p:spPr>
          <a:xfrm>
            <a:off x="269112" y="365125"/>
            <a:ext cx="11094333" cy="1354499"/>
          </a:xfrm>
        </p:spPr>
        <p:txBody>
          <a:bodyPr/>
          <a:lstStyle/>
          <a:p>
            <a:r>
              <a:rPr lang="en-AU">
                <a:ea typeface="Calibri Light"/>
                <a:cs typeface="Calibri Light"/>
              </a:rPr>
              <a:t>Related Work (Accuracy)</a:t>
            </a:r>
          </a:p>
        </p:txBody>
      </p:sp>
      <p:sp>
        <p:nvSpPr>
          <p:cNvPr id="4" name="Footer Placeholder 3">
            <a:extLst>
              <a:ext uri="{FF2B5EF4-FFF2-40B4-BE49-F238E27FC236}">
                <a16:creationId xmlns:a16="http://schemas.microsoft.com/office/drawing/2014/main" id="{A5F20695-4B9B-F8B5-EAFC-96BDE7FBF385}"/>
              </a:ext>
            </a:extLst>
          </p:cNvPr>
          <p:cNvSpPr>
            <a:spLocks noGrp="1"/>
          </p:cNvSpPr>
          <p:nvPr>
            <p:ph type="ftr" sz="quarter" idx="11"/>
          </p:nvPr>
        </p:nvSpPr>
        <p:spPr/>
        <p:txBody>
          <a:bodyPr/>
          <a:lstStyle/>
          <a:p>
            <a:r>
              <a:rPr lang="en-AU"/>
              <a:t>A Multi-Method Approach to Molecular Activity Prediction</a:t>
            </a:r>
          </a:p>
        </p:txBody>
      </p:sp>
      <p:sp>
        <p:nvSpPr>
          <p:cNvPr id="5" name="Slide Number Placeholder 4">
            <a:extLst>
              <a:ext uri="{FF2B5EF4-FFF2-40B4-BE49-F238E27FC236}">
                <a16:creationId xmlns:a16="http://schemas.microsoft.com/office/drawing/2014/main" id="{F9CC3A83-4CAF-23F2-C6E2-F6D2B969E70B}"/>
              </a:ext>
            </a:extLst>
          </p:cNvPr>
          <p:cNvSpPr>
            <a:spLocks noGrp="1"/>
          </p:cNvSpPr>
          <p:nvPr>
            <p:ph type="sldNum" sz="quarter" idx="12"/>
          </p:nvPr>
        </p:nvSpPr>
        <p:spPr/>
        <p:txBody>
          <a:bodyPr/>
          <a:lstStyle/>
          <a:p>
            <a:fld id="{BDFE8AA4-FEF7-A840-AF01-B040DC34D9F0}" type="slidenum">
              <a:rPr lang="en-AU" smtClean="0"/>
              <a:t>17</a:t>
            </a:fld>
            <a:endParaRPr lang="en-AU"/>
          </a:p>
        </p:txBody>
      </p:sp>
      <p:sp>
        <p:nvSpPr>
          <p:cNvPr id="6" name="Date Placeholder 5">
            <a:extLst>
              <a:ext uri="{FF2B5EF4-FFF2-40B4-BE49-F238E27FC236}">
                <a16:creationId xmlns:a16="http://schemas.microsoft.com/office/drawing/2014/main" id="{3AE931D7-EE80-C233-E64E-4F711FFE75B5}"/>
              </a:ext>
            </a:extLst>
          </p:cNvPr>
          <p:cNvSpPr>
            <a:spLocks noGrp="1"/>
          </p:cNvSpPr>
          <p:nvPr>
            <p:ph type="dt" sz="half" idx="10"/>
          </p:nvPr>
        </p:nvSpPr>
        <p:spPr/>
        <p:txBody>
          <a:bodyPr/>
          <a:lstStyle/>
          <a:p>
            <a:fld id="{47118F20-2286-5940-86BB-D8EEF3308056}" type="datetime1">
              <a:rPr lang="en-AU" smtClean="0"/>
              <a:t>20/10/2025</a:t>
            </a:fld>
            <a:endParaRPr lang="en-AU"/>
          </a:p>
        </p:txBody>
      </p:sp>
      <p:graphicFrame>
        <p:nvGraphicFramePr>
          <p:cNvPr id="8" name="Table 7">
            <a:extLst>
              <a:ext uri="{FF2B5EF4-FFF2-40B4-BE49-F238E27FC236}">
                <a16:creationId xmlns:a16="http://schemas.microsoft.com/office/drawing/2014/main" id="{DF2A0843-08A3-65D2-900B-47C4652FC767}"/>
              </a:ext>
            </a:extLst>
          </p:cNvPr>
          <p:cNvGraphicFramePr>
            <a:graphicFrameLocks noGrp="1"/>
          </p:cNvGraphicFramePr>
          <p:nvPr>
            <p:extLst>
              <p:ext uri="{D42A27DB-BD31-4B8C-83A1-F6EECF244321}">
                <p14:modId xmlns:p14="http://schemas.microsoft.com/office/powerpoint/2010/main" val="1173778700"/>
              </p:ext>
            </p:extLst>
          </p:nvPr>
        </p:nvGraphicFramePr>
        <p:xfrm>
          <a:off x="828555" y="1636312"/>
          <a:ext cx="10525244" cy="2400657"/>
        </p:xfrm>
        <a:graphic>
          <a:graphicData uri="http://schemas.openxmlformats.org/drawingml/2006/table">
            <a:tbl>
              <a:tblPr bandRow="1">
                <a:tableStyleId>{5FD0F851-EC5A-4D38-B0AD-8093EC10F338}</a:tableStyleId>
              </a:tblPr>
              <a:tblGrid>
                <a:gridCol w="2242522">
                  <a:extLst>
                    <a:ext uri="{9D8B030D-6E8A-4147-A177-3AD203B41FA5}">
                      <a16:colId xmlns:a16="http://schemas.microsoft.com/office/drawing/2014/main" val="1083855597"/>
                    </a:ext>
                  </a:extLst>
                </a:gridCol>
                <a:gridCol w="4272300">
                  <a:extLst>
                    <a:ext uri="{9D8B030D-6E8A-4147-A177-3AD203B41FA5}">
                      <a16:colId xmlns:a16="http://schemas.microsoft.com/office/drawing/2014/main" val="1471810569"/>
                    </a:ext>
                  </a:extLst>
                </a:gridCol>
                <a:gridCol w="4010422">
                  <a:extLst>
                    <a:ext uri="{9D8B030D-6E8A-4147-A177-3AD203B41FA5}">
                      <a16:colId xmlns:a16="http://schemas.microsoft.com/office/drawing/2014/main" val="255820025"/>
                    </a:ext>
                  </a:extLst>
                </a:gridCol>
              </a:tblGrid>
              <a:tr h="418576">
                <a:tc>
                  <a:txBody>
                    <a:bodyPr/>
                    <a:lstStyle/>
                    <a:p>
                      <a:pPr algn="ctr" rtl="0" fontAlgn="base">
                        <a:lnSpc>
                          <a:spcPts val="1950"/>
                        </a:lnSpc>
                        <a:buNone/>
                      </a:pPr>
                      <a:r>
                        <a:rPr lang="en-US" sz="2000" b="1">
                          <a:effectLst/>
                          <a:latin typeface="Calibri"/>
                        </a:rPr>
                        <a:t>Dataset</a:t>
                      </a:r>
                    </a:p>
                  </a:txBody>
                  <a:tcPr anchor="ctr"/>
                </a:tc>
                <a:tc>
                  <a:txBody>
                    <a:bodyPr/>
                    <a:lstStyle/>
                    <a:p>
                      <a:pPr lvl="0" algn="ctr">
                        <a:lnSpc>
                          <a:spcPts val="1950"/>
                        </a:lnSpc>
                        <a:buNone/>
                      </a:pPr>
                      <a:r>
                        <a:rPr lang="en-US" sz="2000" b="1">
                          <a:effectLst/>
                          <a:latin typeface="Calibri"/>
                        </a:rPr>
                        <a:t>ML</a:t>
                      </a:r>
                    </a:p>
                  </a:txBody>
                  <a:tcPr anchor="ctr"/>
                </a:tc>
                <a:tc>
                  <a:txBody>
                    <a:bodyPr/>
                    <a:lstStyle/>
                    <a:p>
                      <a:pPr lvl="0" algn="ctr">
                        <a:lnSpc>
                          <a:spcPts val="1950"/>
                        </a:lnSpc>
                        <a:buNone/>
                      </a:pPr>
                      <a:r>
                        <a:rPr lang="en-US" sz="2000" b="1">
                          <a:effectLst/>
                          <a:latin typeface="Calibri"/>
                        </a:rPr>
                        <a:t>GNN</a:t>
                      </a:r>
                    </a:p>
                  </a:txBody>
                  <a:tcPr anchor="ctr"/>
                </a:tc>
                <a:extLst>
                  <a:ext uri="{0D108BD9-81ED-4DB2-BD59-A6C34878D82A}">
                    <a16:rowId xmlns:a16="http://schemas.microsoft.com/office/drawing/2014/main" val="1080039743"/>
                  </a:ext>
                </a:extLst>
              </a:tr>
              <a:tr h="418576">
                <a:tc>
                  <a:txBody>
                    <a:bodyPr/>
                    <a:lstStyle/>
                    <a:p>
                      <a:pPr algn="ctr" rtl="0" fontAlgn="base">
                        <a:lnSpc>
                          <a:spcPts val="1950"/>
                        </a:lnSpc>
                        <a:buNone/>
                      </a:pPr>
                      <a:r>
                        <a:rPr lang="en-US" sz="2000" b="0">
                          <a:effectLst/>
                          <a:latin typeface="Calibri"/>
                        </a:rPr>
                        <a:t>AIDS</a:t>
                      </a:r>
                    </a:p>
                  </a:txBody>
                  <a:tcPr anchor="ctr"/>
                </a:tc>
                <a:tc>
                  <a:txBody>
                    <a:bodyPr/>
                    <a:lstStyle/>
                    <a:p>
                      <a:pPr lvl="0" algn="ctr">
                        <a:lnSpc>
                          <a:spcPts val="1950"/>
                        </a:lnSpc>
                        <a:buNone/>
                      </a:pPr>
                      <a:r>
                        <a:rPr lang="en-US" sz="2000" b="0" i="0" u="none" strike="noStrike" baseline="30000" noProof="0">
                          <a:effectLst/>
                          <a:latin typeface="+mn-lt"/>
                        </a:rPr>
                        <a:t>[6]</a:t>
                      </a:r>
                      <a:r>
                        <a:rPr lang="en-AU" sz="2000" b="0" i="0" u="none" strike="noStrike">
                          <a:solidFill>
                            <a:srgbClr val="222222"/>
                          </a:solidFill>
                          <a:effectLst/>
                          <a:latin typeface="Arial" panose="020B0604020202020204" pitchFamily="34" charset="0"/>
                        </a:rPr>
                        <a:t> </a:t>
                      </a:r>
                      <a:r>
                        <a:rPr lang="en-AU" sz="2000" b="0" i="0" u="none" strike="noStrike" err="1">
                          <a:solidFill>
                            <a:srgbClr val="222222"/>
                          </a:solidFill>
                          <a:effectLst/>
                          <a:latin typeface="Arial" panose="020B0604020202020204" pitchFamily="34" charset="0"/>
                        </a:rPr>
                        <a:t>kNN</a:t>
                      </a:r>
                      <a:r>
                        <a:rPr lang="en-AU" sz="2000" b="0" i="0" u="none" strike="noStrike">
                          <a:solidFill>
                            <a:srgbClr val="222222"/>
                          </a:solidFill>
                          <a:effectLst/>
                          <a:latin typeface="Arial" panose="020B0604020202020204" pitchFamily="34" charset="0"/>
                        </a:rPr>
                        <a:t> </a:t>
                      </a:r>
                      <a:r>
                        <a:rPr lang="en-US" sz="2000" b="0"/>
                        <a:t>97.3 %</a:t>
                      </a:r>
                    </a:p>
                  </a:txBody>
                  <a:tcPr anchor="ctr"/>
                </a:tc>
                <a:tc>
                  <a:txBody>
                    <a:bodyPr/>
                    <a:lstStyle/>
                    <a:p>
                      <a:pPr lvl="0" algn="ctr">
                        <a:lnSpc>
                          <a:spcPts val="1950"/>
                        </a:lnSpc>
                        <a:buNone/>
                      </a:pPr>
                      <a:r>
                        <a:rPr lang="en-US" sz="2000" b="0" i="0" u="none" strike="noStrike" baseline="30000" noProof="0">
                          <a:solidFill>
                            <a:srgbClr val="000000"/>
                          </a:solidFill>
                          <a:effectLst/>
                          <a:latin typeface="+mn-lt"/>
                        </a:rPr>
                        <a:t>[1]</a:t>
                      </a:r>
                      <a:r>
                        <a:rPr lang="en-US" sz="2000" b="0" i="0" u="none" strike="noStrike" noProof="0">
                          <a:solidFill>
                            <a:srgbClr val="000000"/>
                          </a:solidFill>
                          <a:effectLst/>
                          <a:latin typeface="+mn-lt"/>
                        </a:rPr>
                        <a:t>FIT-GNN: 84.3</a:t>
                      </a:r>
                      <a:endParaRPr lang="en-US" sz="2000" b="0" baseline="30000">
                        <a:effectLst/>
                        <a:latin typeface="Calibri"/>
                      </a:endParaRPr>
                    </a:p>
                  </a:txBody>
                  <a:tcPr anchor="ctr"/>
                </a:tc>
                <a:extLst>
                  <a:ext uri="{0D108BD9-81ED-4DB2-BD59-A6C34878D82A}">
                    <a16:rowId xmlns:a16="http://schemas.microsoft.com/office/drawing/2014/main" val="3039431430"/>
                  </a:ext>
                </a:extLst>
              </a:tr>
              <a:tr h="418576">
                <a:tc>
                  <a:txBody>
                    <a:bodyPr/>
                    <a:lstStyle/>
                    <a:p>
                      <a:pPr algn="ctr" rtl="0" fontAlgn="base">
                        <a:lnSpc>
                          <a:spcPts val="1950"/>
                        </a:lnSpc>
                        <a:buNone/>
                      </a:pPr>
                      <a:r>
                        <a:rPr lang="en-US" sz="2000" b="0">
                          <a:effectLst/>
                          <a:latin typeface="Calibri"/>
                        </a:rPr>
                        <a:t>DHFR</a:t>
                      </a:r>
                    </a:p>
                  </a:txBody>
                  <a:tcPr anchor="ctr"/>
                </a:tc>
                <a:tc>
                  <a:txBody>
                    <a:bodyPr/>
                    <a:lstStyle/>
                    <a:p>
                      <a:pPr lvl="0" algn="ctr">
                        <a:lnSpc>
                          <a:spcPts val="1950"/>
                        </a:lnSpc>
                        <a:buNone/>
                      </a:pPr>
                      <a:r>
                        <a:rPr lang="en-US" sz="2000" b="0" i="0" u="none" strike="noStrike" baseline="30000" noProof="0">
                          <a:effectLst/>
                          <a:latin typeface="+mn-lt"/>
                        </a:rPr>
                        <a:t>[7]</a:t>
                      </a:r>
                      <a:r>
                        <a:rPr lang="en-AU" sz="2000" b="0" i="0" u="none" strike="noStrike">
                          <a:solidFill>
                            <a:srgbClr val="222222"/>
                          </a:solidFill>
                          <a:effectLst/>
                          <a:latin typeface="Arial" panose="020B0604020202020204" pitchFamily="34" charset="0"/>
                        </a:rPr>
                        <a:t> SVM </a:t>
                      </a:r>
                      <a:r>
                        <a:rPr lang="en-US" sz="2000" b="0"/>
                        <a:t>80.8% </a:t>
                      </a:r>
                    </a:p>
                  </a:txBody>
                  <a:tcPr anchor="ctr"/>
                </a:tc>
                <a:tc>
                  <a:txBody>
                    <a:bodyPr/>
                    <a:lstStyle/>
                    <a:p>
                      <a:pPr lvl="0" algn="ctr">
                        <a:lnSpc>
                          <a:spcPts val="1950"/>
                        </a:lnSpc>
                        <a:buNone/>
                      </a:pPr>
                      <a:r>
                        <a:rPr lang="en-US" sz="2000" b="0" baseline="30000">
                          <a:effectLst/>
                          <a:latin typeface="Calibri"/>
                        </a:rPr>
                        <a:t>[2]</a:t>
                      </a:r>
                      <a:r>
                        <a:rPr lang="en-US" sz="2000" b="0">
                          <a:effectLst/>
                          <a:latin typeface="Calibri"/>
                        </a:rPr>
                        <a:t>GIN </a:t>
                      </a:r>
                      <a:r>
                        <a:rPr lang="en-US" sz="2000" b="0" i="0" u="none" strike="noStrike" noProof="0">
                          <a:effectLst/>
                        </a:rPr>
                        <a:t>80.04</a:t>
                      </a:r>
                      <a:endParaRPr lang="en-US" sz="2000" b="0">
                        <a:effectLst/>
                        <a:latin typeface="Calibri"/>
                      </a:endParaRPr>
                    </a:p>
                  </a:txBody>
                  <a:tcPr anchor="ctr"/>
                </a:tc>
                <a:extLst>
                  <a:ext uri="{0D108BD9-81ED-4DB2-BD59-A6C34878D82A}">
                    <a16:rowId xmlns:a16="http://schemas.microsoft.com/office/drawing/2014/main" val="1411150562"/>
                  </a:ext>
                </a:extLst>
              </a:tr>
              <a:tr h="418576">
                <a:tc>
                  <a:txBody>
                    <a:bodyPr/>
                    <a:lstStyle/>
                    <a:p>
                      <a:pPr algn="ctr" rtl="0" fontAlgn="base">
                        <a:lnSpc>
                          <a:spcPts val="1950"/>
                        </a:lnSpc>
                        <a:buNone/>
                      </a:pPr>
                      <a:r>
                        <a:rPr lang="en-US" sz="2000" b="0">
                          <a:effectLst/>
                          <a:latin typeface="Calibri"/>
                        </a:rPr>
                        <a:t>PTC_MR</a:t>
                      </a:r>
                    </a:p>
                  </a:txBody>
                  <a:tcPr anchor="ctr"/>
                </a:tc>
                <a:tc>
                  <a:txBody>
                    <a:bodyPr/>
                    <a:lstStyle/>
                    <a:p>
                      <a:pPr lvl="0" algn="ctr">
                        <a:lnSpc>
                          <a:spcPts val="1950"/>
                        </a:lnSpc>
                        <a:buNone/>
                      </a:pPr>
                      <a:r>
                        <a:rPr lang="en-US" sz="2000" b="0" i="0" u="none" strike="noStrike" baseline="30000" noProof="0">
                          <a:effectLst/>
                          <a:latin typeface="+mn-lt"/>
                        </a:rPr>
                        <a:t>[8]</a:t>
                      </a:r>
                      <a:r>
                        <a:rPr lang="en-AU" sz="2000" b="0" i="0" u="none" strike="noStrike">
                          <a:solidFill>
                            <a:srgbClr val="222222"/>
                          </a:solidFill>
                          <a:effectLst/>
                          <a:latin typeface="Arial" panose="020B0604020202020204" pitchFamily="34" charset="0"/>
                        </a:rPr>
                        <a:t> SVM </a:t>
                      </a:r>
                      <a:r>
                        <a:rPr lang="en-US" sz="2000" b="0"/>
                        <a:t>68.61 %</a:t>
                      </a:r>
                    </a:p>
                  </a:txBody>
                  <a:tcPr anchor="ctr"/>
                </a:tc>
                <a:tc>
                  <a:txBody>
                    <a:bodyPr/>
                    <a:lstStyle/>
                    <a:p>
                      <a:pPr lvl="0" algn="ctr">
                        <a:lnSpc>
                          <a:spcPts val="1950"/>
                        </a:lnSpc>
                        <a:buNone/>
                      </a:pPr>
                      <a:r>
                        <a:rPr lang="en-US" sz="2000" b="0" i="0" u="none" strike="noStrike" baseline="30000" noProof="0">
                          <a:effectLst/>
                        </a:rPr>
                        <a:t>[3]</a:t>
                      </a:r>
                      <a:r>
                        <a:rPr lang="en-US" sz="2000" b="0" i="0" u="none" strike="noStrike" noProof="0">
                          <a:effectLst/>
                        </a:rPr>
                        <a:t>GCN 64.20 </a:t>
                      </a:r>
                      <a:endParaRPr lang="en-US" sz="2000" b="0"/>
                    </a:p>
                  </a:txBody>
                  <a:tcPr anchor="ctr"/>
                </a:tc>
                <a:extLst>
                  <a:ext uri="{0D108BD9-81ED-4DB2-BD59-A6C34878D82A}">
                    <a16:rowId xmlns:a16="http://schemas.microsoft.com/office/drawing/2014/main" val="2183946670"/>
                  </a:ext>
                </a:extLst>
              </a:tr>
              <a:tr h="726353">
                <a:tc>
                  <a:txBody>
                    <a:bodyPr/>
                    <a:lstStyle/>
                    <a:p>
                      <a:pPr algn="ctr" rtl="0" fontAlgn="base">
                        <a:lnSpc>
                          <a:spcPts val="1950"/>
                        </a:lnSpc>
                        <a:buNone/>
                      </a:pPr>
                      <a:r>
                        <a:rPr lang="en-US" sz="2000" b="0">
                          <a:effectLst/>
                          <a:latin typeface="Calibri"/>
                        </a:rPr>
                        <a:t>Mutagenicity</a:t>
                      </a:r>
                    </a:p>
                  </a:txBody>
                  <a:tcPr anchor="ctr"/>
                </a:tc>
                <a:tc>
                  <a:txBody>
                    <a:bodyPr/>
                    <a:lstStyle/>
                    <a:p>
                      <a:pPr lvl="0" algn="ctr">
                        <a:lnSpc>
                          <a:spcPts val="1950"/>
                        </a:lnSpc>
                        <a:buNone/>
                      </a:pPr>
                      <a:r>
                        <a:rPr lang="en-US" sz="2000" b="0" i="0" u="none" strike="noStrike" baseline="30000" noProof="0">
                          <a:effectLst/>
                          <a:latin typeface="+mn-lt"/>
                        </a:rPr>
                        <a:t>[9]</a:t>
                      </a:r>
                      <a:r>
                        <a:rPr lang="en-US" sz="2000" b="0">
                          <a:latin typeface="Calibri"/>
                        </a:rPr>
                        <a:t>SVM 84 %</a:t>
                      </a:r>
                    </a:p>
                  </a:txBody>
                  <a:tcPr anchor="ctr"/>
                </a:tc>
                <a:tc>
                  <a:txBody>
                    <a:bodyPr/>
                    <a:lstStyle/>
                    <a:p>
                      <a:pPr lvl="0" algn="ctr">
                        <a:lnSpc>
                          <a:spcPts val="1950"/>
                        </a:lnSpc>
                        <a:buNone/>
                      </a:pPr>
                      <a:r>
                        <a:rPr lang="en-US" sz="2000" b="0" i="0" u="none" strike="noStrike" baseline="30000" noProof="0">
                          <a:effectLst/>
                          <a:latin typeface="Calibri"/>
                        </a:rPr>
                        <a:t>[4]</a:t>
                      </a:r>
                      <a:r>
                        <a:rPr lang="en-US" sz="2000" b="0" i="0" u="none" strike="noStrike" noProof="0">
                          <a:effectLst/>
                          <a:latin typeface="Calibri"/>
                        </a:rPr>
                        <a:t>GCN 79.81%</a:t>
                      </a:r>
                      <a:endParaRPr lang="en-US" sz="2000" b="0">
                        <a:latin typeface="Calibri"/>
                      </a:endParaRPr>
                    </a:p>
                  </a:txBody>
                  <a:tcPr anchor="ctr"/>
                </a:tc>
                <a:extLst>
                  <a:ext uri="{0D108BD9-81ED-4DB2-BD59-A6C34878D82A}">
                    <a16:rowId xmlns:a16="http://schemas.microsoft.com/office/drawing/2014/main" val="1213141920"/>
                  </a:ext>
                </a:extLst>
              </a:tr>
            </a:tbl>
          </a:graphicData>
        </a:graphic>
      </p:graphicFrame>
      <p:sp>
        <p:nvSpPr>
          <p:cNvPr id="3" name="TextBox 2">
            <a:extLst>
              <a:ext uri="{FF2B5EF4-FFF2-40B4-BE49-F238E27FC236}">
                <a16:creationId xmlns:a16="http://schemas.microsoft.com/office/drawing/2014/main" id="{B18F8789-818A-538C-041C-0553A65B5D06}"/>
              </a:ext>
            </a:extLst>
          </p:cNvPr>
          <p:cNvSpPr txBox="1"/>
          <p:nvPr/>
        </p:nvSpPr>
        <p:spPr>
          <a:xfrm>
            <a:off x="828555" y="4138255"/>
            <a:ext cx="10868145"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[1] Roy et al., (2024). </a:t>
            </a:r>
            <a:r>
              <a:rPr lang="en-US" sz="1100" i="1">
                <a:ea typeface="+mn-lt"/>
                <a:cs typeface="+mn-lt"/>
              </a:rPr>
              <a:t>FIT-GNN: Faster Inference Time for GNNs Using Coarsening</a:t>
            </a:r>
            <a:r>
              <a:rPr lang="en-US" sz="1100">
                <a:ea typeface="+mn-lt"/>
                <a:cs typeface="+mn-lt"/>
              </a:rPr>
              <a:t>. </a:t>
            </a:r>
            <a:r>
              <a:rPr lang="en-US" sz="1100">
                <a:ea typeface="+mn-lt"/>
                <a:cs typeface="+mn-lt"/>
                <a:hlinkClick r:id="rId3"/>
              </a:rPr>
              <a:t>arXiv:2410.15001</a:t>
            </a:r>
            <a:endParaRPr lang="en-US" sz="1100" u="sng">
              <a:solidFill>
                <a:srgbClr val="1E77B4"/>
              </a:solidFill>
              <a:ea typeface="+mn-lt"/>
              <a:cs typeface="+mn-lt"/>
            </a:endParaRPr>
          </a:p>
          <a:p>
            <a:r>
              <a:rPr lang="en-US" sz="1100">
                <a:ea typeface="+mn-lt"/>
                <a:cs typeface="+mn-lt"/>
              </a:rPr>
              <a:t>[2] </a:t>
            </a:r>
            <a:r>
              <a:rPr lang="en-US" sz="1100" err="1">
                <a:ea typeface="+mn-lt"/>
                <a:cs typeface="+mn-lt"/>
              </a:rPr>
              <a:t>Hevapathige</a:t>
            </a:r>
            <a:r>
              <a:rPr lang="en-US" sz="1100">
                <a:ea typeface="+mn-lt"/>
                <a:cs typeface="+mn-lt"/>
              </a:rPr>
              <a:t> &amp; Wang (2025). </a:t>
            </a:r>
            <a:r>
              <a:rPr lang="en-US" sz="1100" i="1">
                <a:ea typeface="+mn-lt"/>
                <a:cs typeface="+mn-lt"/>
              </a:rPr>
              <a:t>Permutation-Invariant Graph Partitioning: How Graph Neural Networks Capture Structural Interactions?</a:t>
            </a:r>
            <a:r>
              <a:rPr lang="en-US" sz="1100">
                <a:ea typeface="+mn-lt"/>
                <a:cs typeface="+mn-lt"/>
              </a:rPr>
              <a:t> </a:t>
            </a:r>
            <a:r>
              <a:rPr lang="en-US" sz="1100">
                <a:ea typeface="+mn-lt"/>
                <a:cs typeface="+mn-lt"/>
                <a:hlinkClick r:id="rId4"/>
              </a:rPr>
              <a:t>arXiv:2312.08671</a:t>
            </a:r>
            <a:endParaRPr lang="en-US" sz="1100">
              <a:ea typeface="Calibri"/>
              <a:cs typeface="Calibri"/>
            </a:endParaRPr>
          </a:p>
          <a:p>
            <a:r>
              <a:rPr lang="en-US" sz="1100">
                <a:ea typeface="+mn-lt"/>
                <a:cs typeface="+mn-lt"/>
              </a:rPr>
              <a:t>[3] Nguyen et al. (2022). </a:t>
            </a:r>
            <a:r>
              <a:rPr lang="en-US" sz="1100" i="1">
                <a:ea typeface="+mn-lt"/>
                <a:cs typeface="+mn-lt"/>
              </a:rPr>
              <a:t>Universal Graph Transformer Self-Attention Networks</a:t>
            </a:r>
            <a:r>
              <a:rPr lang="en-US" sz="1100">
                <a:ea typeface="+mn-lt"/>
                <a:cs typeface="+mn-lt"/>
              </a:rPr>
              <a:t>. </a:t>
            </a:r>
            <a:r>
              <a:rPr lang="en-US" sz="1100">
                <a:ea typeface="+mn-lt"/>
                <a:cs typeface="+mn-lt"/>
                <a:hlinkClick r:id="rId5"/>
              </a:rPr>
              <a:t>arXiv:1909.11855</a:t>
            </a:r>
            <a:endParaRPr lang="en-US" sz="1100">
              <a:ea typeface="+mn-lt"/>
              <a:cs typeface="+mn-lt"/>
            </a:endParaRPr>
          </a:p>
          <a:p>
            <a:r>
              <a:rPr lang="en-US" sz="1100">
                <a:ea typeface="+mn-lt"/>
                <a:cs typeface="+mn-lt"/>
              </a:rPr>
              <a:t>[4] Zhang et al. (2019). </a:t>
            </a:r>
            <a:r>
              <a:rPr lang="en-US" sz="1100" i="1">
                <a:ea typeface="+mn-lt"/>
                <a:cs typeface="+mn-lt"/>
              </a:rPr>
              <a:t>Hierarchical Graph Pooling with Structure Learning</a:t>
            </a:r>
            <a:r>
              <a:rPr lang="en-US" sz="1100">
                <a:ea typeface="+mn-lt"/>
                <a:cs typeface="+mn-lt"/>
              </a:rPr>
              <a:t>. </a:t>
            </a:r>
            <a:r>
              <a:rPr lang="en-US" sz="1100">
                <a:ea typeface="+mn-lt"/>
                <a:cs typeface="+mn-lt"/>
                <a:hlinkClick r:id="rId6"/>
              </a:rPr>
              <a:t>arXiv:1911.05954</a:t>
            </a:r>
            <a:endParaRPr lang="en-US" sz="1100">
              <a:ea typeface="+mn-lt"/>
              <a:cs typeface="+mn-lt"/>
            </a:endParaRPr>
          </a:p>
          <a:p>
            <a:r>
              <a:rPr lang="en-US" sz="1100">
                <a:ea typeface="+mn-lt"/>
                <a:cs typeface="+mn-lt"/>
              </a:rPr>
              <a:t>[5] Bechler-Speicher et al. (2022). </a:t>
            </a:r>
            <a:r>
              <a:rPr lang="en-US" sz="1100" i="1">
                <a:ea typeface="+mn-lt"/>
                <a:cs typeface="+mn-lt"/>
              </a:rPr>
              <a:t>Graph Trees with Attention</a:t>
            </a:r>
            <a:r>
              <a:rPr lang="en-US" sz="1100">
                <a:ea typeface="+mn-lt"/>
                <a:cs typeface="+mn-lt"/>
              </a:rPr>
              <a:t>. </a:t>
            </a:r>
            <a:r>
              <a:rPr lang="en-US" sz="1100">
                <a:ea typeface="+mn-lt"/>
                <a:cs typeface="+mn-lt"/>
                <a:hlinkClick r:id="rId7"/>
              </a:rPr>
              <a:t>arXiv:2206.01234</a:t>
            </a:r>
            <a:endParaRPr lang="en-US" sz="1100">
              <a:ea typeface="+mn-lt"/>
              <a:cs typeface="+mn-lt"/>
            </a:endParaRPr>
          </a:p>
          <a:p>
            <a:r>
              <a:rPr lang="en-US" sz="1100">
                <a:ea typeface="+mn-lt"/>
                <a:cs typeface="+mn-lt"/>
              </a:rPr>
              <a:t>[6] </a:t>
            </a:r>
            <a:r>
              <a:rPr lang="en-AU" sz="1100" b="0" i="0" u="none" strike="noStrike">
                <a:solidFill>
                  <a:srgbClr val="222222"/>
                </a:solidFill>
                <a:effectLst/>
                <a:latin typeface="Arial"/>
                <a:cs typeface="Arial"/>
              </a:rPr>
              <a:t>Riesen, Kaspar, and Horst Bunke. "IAM graph database repository for graph based pattern recognition and machine learning." </a:t>
            </a:r>
            <a:r>
              <a:rPr lang="en-AU" sz="1100" b="0" i="1" u="none" strike="noStrike">
                <a:solidFill>
                  <a:srgbClr val="222222"/>
                </a:solidFill>
                <a:effectLst/>
                <a:latin typeface="Arial"/>
                <a:cs typeface="Arial"/>
              </a:rPr>
              <a:t>Structural, Syntactic, and Statistical Pattern Recognition: Joint IAPR International Workshop, SSPR &amp; SPR 2008, Orlando, USA, December 4-6, 2008. Proceedings</a:t>
            </a:r>
            <a:r>
              <a:rPr lang="en-AU" sz="1100" b="0" i="0" u="none" strike="noStrike">
                <a:solidFill>
                  <a:srgbClr val="222222"/>
                </a:solidFill>
                <a:effectLst/>
                <a:latin typeface="Arial"/>
                <a:cs typeface="Arial"/>
              </a:rPr>
              <a:t>. Springer Berlin Heidelberg, 2008.</a:t>
            </a:r>
            <a:endParaRPr lang="en-US" sz="1100">
              <a:latin typeface="Arial"/>
              <a:ea typeface="+mn-lt"/>
              <a:cs typeface="Arial"/>
            </a:endParaRPr>
          </a:p>
          <a:p>
            <a:r>
              <a:rPr lang="en-US" sz="1100" b="1" i="0" u="none" strike="noStrike" baseline="30000" noProof="0">
                <a:effectLst/>
                <a:latin typeface="+mn-lt"/>
              </a:rPr>
              <a:t>[7]</a:t>
            </a:r>
            <a:r>
              <a:rPr lang="en-AU" sz="1100" b="0" i="0" u="none" strike="noStrike">
                <a:solidFill>
                  <a:srgbClr val="222222"/>
                </a:solidFill>
                <a:effectLst/>
                <a:latin typeface="Arial"/>
                <a:cs typeface="Arial"/>
              </a:rPr>
              <a:t> Kriege, Nils, and Petra Mutzel. "Subgraph matching kernels for attributed graphs." </a:t>
            </a:r>
            <a:r>
              <a:rPr lang="en-AU" sz="1100" b="0" i="1" u="none" strike="noStrike" err="1">
                <a:solidFill>
                  <a:srgbClr val="222222"/>
                </a:solidFill>
                <a:effectLst/>
                <a:latin typeface="Arial"/>
                <a:cs typeface="Arial"/>
              </a:rPr>
              <a:t>arXiv</a:t>
            </a:r>
            <a:r>
              <a:rPr lang="en-AU" sz="1100" b="0" i="1" u="none" strike="noStrike">
                <a:solidFill>
                  <a:srgbClr val="222222"/>
                </a:solidFill>
                <a:effectLst/>
                <a:latin typeface="Arial"/>
                <a:cs typeface="Arial"/>
              </a:rPr>
              <a:t> preprint arXiv:1206.6483</a:t>
            </a:r>
            <a:r>
              <a:rPr lang="en-AU" sz="1100" b="0" i="0" u="none" strike="noStrike">
                <a:solidFill>
                  <a:srgbClr val="222222"/>
                </a:solidFill>
                <a:effectLst/>
                <a:latin typeface="Arial"/>
                <a:cs typeface="Arial"/>
              </a:rPr>
              <a:t> (2012). </a:t>
            </a:r>
            <a:endParaRPr lang="en-US" sz="1100">
              <a:latin typeface="Arial"/>
              <a:ea typeface="+mn-lt"/>
              <a:cs typeface="Arial"/>
            </a:endParaRPr>
          </a:p>
          <a:p>
            <a:r>
              <a:rPr lang="en-US" sz="1100" b="1" i="0" u="none" strike="noStrike" baseline="30000" noProof="0">
                <a:effectLst/>
                <a:latin typeface="+mn-lt"/>
              </a:rPr>
              <a:t>[8]</a:t>
            </a:r>
            <a:r>
              <a:rPr lang="en-AU" sz="1100" b="0" i="0" u="none" strike="noStrike">
                <a:solidFill>
                  <a:srgbClr val="222222"/>
                </a:solidFill>
                <a:effectLst/>
                <a:latin typeface="Arial"/>
                <a:cs typeface="Arial"/>
              </a:rPr>
              <a:t> Islam, Saiful, Md Nahid Hasan, and Pitambar Khanra. "A Structural Feature-Based Approach for Comprehensive Graph Classification." </a:t>
            </a:r>
            <a:r>
              <a:rPr lang="en-AU" sz="1100" b="0" i="1" u="none" strike="noStrike" err="1">
                <a:solidFill>
                  <a:srgbClr val="222222"/>
                </a:solidFill>
                <a:effectLst/>
                <a:latin typeface="Arial"/>
                <a:cs typeface="Arial"/>
              </a:rPr>
              <a:t>arXiv</a:t>
            </a:r>
            <a:r>
              <a:rPr lang="en-AU" sz="1100" b="0" i="1" u="none" strike="noStrike">
                <a:solidFill>
                  <a:srgbClr val="222222"/>
                </a:solidFill>
                <a:effectLst/>
                <a:latin typeface="Arial"/>
                <a:cs typeface="Arial"/>
              </a:rPr>
              <a:t> preprint arXiv:2408.05474</a:t>
            </a:r>
            <a:r>
              <a:rPr lang="en-AU" sz="1100" b="0" i="0" u="none" strike="noStrike">
                <a:solidFill>
                  <a:srgbClr val="222222"/>
                </a:solidFill>
                <a:effectLst/>
                <a:latin typeface="Arial"/>
                <a:cs typeface="Arial"/>
              </a:rPr>
              <a:t> (2024).</a:t>
            </a:r>
            <a:endParaRPr lang="en-US" sz="1100">
              <a:latin typeface="Arial"/>
              <a:ea typeface="+mn-lt"/>
              <a:cs typeface="Arial"/>
            </a:endParaRPr>
          </a:p>
          <a:p>
            <a:r>
              <a:rPr lang="en-US" sz="1100" b="1" i="0" u="none" strike="noStrike" baseline="30000" noProof="0">
                <a:effectLst/>
                <a:latin typeface="+mn-lt"/>
              </a:rPr>
              <a:t>[9]</a:t>
            </a:r>
            <a:r>
              <a:rPr lang="en-AU" sz="1100" b="0" i="0" u="none" strike="noStrike">
                <a:solidFill>
                  <a:srgbClr val="222222"/>
                </a:solidFill>
                <a:effectLst/>
                <a:latin typeface="Arial"/>
                <a:cs typeface="Arial"/>
              </a:rPr>
              <a:t> Helma, Christoph, et al. "A comparison of nine machine learning mutagenicity models and their application for predicting pyrrolizidine alkaloids." </a:t>
            </a:r>
            <a:r>
              <a:rPr lang="en-AU" sz="1100" b="0" i="1" u="none" strike="noStrike">
                <a:solidFill>
                  <a:srgbClr val="222222"/>
                </a:solidFill>
                <a:effectLst/>
                <a:latin typeface="Arial"/>
                <a:cs typeface="Arial"/>
              </a:rPr>
              <a:t>Frontiers in pharmacology</a:t>
            </a:r>
            <a:r>
              <a:rPr lang="en-AU" sz="1100" b="0" i="0" u="none" strike="noStrike">
                <a:solidFill>
                  <a:srgbClr val="222222"/>
                </a:solidFill>
                <a:effectLst/>
                <a:latin typeface="Arial"/>
                <a:cs typeface="Arial"/>
              </a:rPr>
              <a:t>12 (2021): 708050.</a:t>
            </a:r>
          </a:p>
          <a:p>
            <a:endParaRPr lang="en-US">
              <a:ea typeface="+mn-lt"/>
              <a:cs typeface="+mn-lt"/>
            </a:endParaRPr>
          </a:p>
        </p:txBody>
      </p:sp>
    </p:spTree>
    <p:extLst>
      <p:ext uri="{BB962C8B-B14F-4D97-AF65-F5344CB8AC3E}">
        <p14:creationId xmlns:p14="http://schemas.microsoft.com/office/powerpoint/2010/main" val="2598681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172C9-6A1F-6443-06BF-52A4A6F02ABC}"/>
              </a:ext>
            </a:extLst>
          </p:cNvPr>
          <p:cNvSpPr>
            <a:spLocks noGrp="1"/>
          </p:cNvSpPr>
          <p:nvPr>
            <p:ph type="title"/>
          </p:nvPr>
        </p:nvSpPr>
        <p:spPr/>
        <p:txBody>
          <a:bodyPr/>
          <a:lstStyle/>
          <a:p>
            <a:r>
              <a:rPr lang="en-AU"/>
              <a:t>SPID</a:t>
            </a:r>
          </a:p>
        </p:txBody>
      </p:sp>
      <p:sp>
        <p:nvSpPr>
          <p:cNvPr id="18" name="Text Placeholder 2">
            <a:extLst>
              <a:ext uri="{FF2B5EF4-FFF2-40B4-BE49-F238E27FC236}">
                <a16:creationId xmlns:a16="http://schemas.microsoft.com/office/drawing/2014/main" id="{E8F4957C-DCBA-5619-F63B-B49EBD9B1209}"/>
              </a:ext>
            </a:extLst>
          </p:cNvPr>
          <p:cNvSpPr txBox="1">
            <a:spLocks/>
          </p:cNvSpPr>
          <p:nvPr/>
        </p:nvSpPr>
        <p:spPr>
          <a:xfrm>
            <a:off x="7567519" y="2867570"/>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AU"/>
              <a:t>PTC_MR </a:t>
            </a:r>
          </a:p>
        </p:txBody>
      </p:sp>
      <p:pic>
        <p:nvPicPr>
          <p:cNvPr id="10" name="Picture 9">
            <a:extLst>
              <a:ext uri="{FF2B5EF4-FFF2-40B4-BE49-F238E27FC236}">
                <a16:creationId xmlns:a16="http://schemas.microsoft.com/office/drawing/2014/main" id="{0B14588D-B859-8B16-A5FC-89820A1D61F4}"/>
              </a:ext>
            </a:extLst>
          </p:cNvPr>
          <p:cNvPicPr>
            <a:picLocks noChangeAspect="1"/>
          </p:cNvPicPr>
          <p:nvPr/>
        </p:nvPicPr>
        <p:blipFill>
          <a:blip r:embed="rId3"/>
          <a:stretch>
            <a:fillRect/>
          </a:stretch>
        </p:blipFill>
        <p:spPr>
          <a:xfrm>
            <a:off x="7387158" y="3630619"/>
            <a:ext cx="3517900" cy="2882900"/>
          </a:xfrm>
          <a:prstGeom prst="rect">
            <a:avLst/>
          </a:prstGeom>
        </p:spPr>
      </p:pic>
      <p:sp>
        <p:nvSpPr>
          <p:cNvPr id="7" name="Date Placeholder 6">
            <a:extLst>
              <a:ext uri="{FF2B5EF4-FFF2-40B4-BE49-F238E27FC236}">
                <a16:creationId xmlns:a16="http://schemas.microsoft.com/office/drawing/2014/main" id="{41BC83B7-D92F-5E91-5377-1DD6B02CF7C6}"/>
              </a:ext>
            </a:extLst>
          </p:cNvPr>
          <p:cNvSpPr>
            <a:spLocks noGrp="1"/>
          </p:cNvSpPr>
          <p:nvPr>
            <p:ph type="dt" sz="half" idx="10"/>
          </p:nvPr>
        </p:nvSpPr>
        <p:spPr/>
        <p:txBody>
          <a:bodyPr/>
          <a:lstStyle/>
          <a:p>
            <a:fld id="{5786C480-1662-F64E-8D98-34B55941AFE0}" type="datetime1">
              <a:rPr lang="en-AU" smtClean="0"/>
              <a:t>20/10/2025</a:t>
            </a:fld>
            <a:endParaRPr lang="en-AU"/>
          </a:p>
        </p:txBody>
      </p:sp>
      <p:sp>
        <p:nvSpPr>
          <p:cNvPr id="8" name="Footer Placeholder 7">
            <a:extLst>
              <a:ext uri="{FF2B5EF4-FFF2-40B4-BE49-F238E27FC236}">
                <a16:creationId xmlns:a16="http://schemas.microsoft.com/office/drawing/2014/main" id="{E682B5A9-4E61-1CF0-138B-46A9F1334A16}"/>
              </a:ext>
            </a:extLst>
          </p:cNvPr>
          <p:cNvSpPr>
            <a:spLocks noGrp="1"/>
          </p:cNvSpPr>
          <p:nvPr>
            <p:ph type="ftr" sz="quarter" idx="11"/>
          </p:nvPr>
        </p:nvSpPr>
        <p:spPr/>
        <p:txBody>
          <a:bodyPr/>
          <a:lstStyle/>
          <a:p>
            <a:r>
              <a:rPr lang="en-AU"/>
              <a:t>A Multi-Method Approach to Molecular Activity Prediction</a:t>
            </a:r>
          </a:p>
        </p:txBody>
      </p:sp>
      <p:sp>
        <p:nvSpPr>
          <p:cNvPr id="9" name="Slide Number Placeholder 8">
            <a:extLst>
              <a:ext uri="{FF2B5EF4-FFF2-40B4-BE49-F238E27FC236}">
                <a16:creationId xmlns:a16="http://schemas.microsoft.com/office/drawing/2014/main" id="{342F8C5C-FD17-3304-CC2B-A468484F2EEB}"/>
              </a:ext>
            </a:extLst>
          </p:cNvPr>
          <p:cNvSpPr>
            <a:spLocks noGrp="1"/>
          </p:cNvSpPr>
          <p:nvPr>
            <p:ph type="sldNum" sz="quarter" idx="12"/>
          </p:nvPr>
        </p:nvSpPr>
        <p:spPr/>
        <p:txBody>
          <a:bodyPr/>
          <a:lstStyle/>
          <a:p>
            <a:fld id="{BDFE8AA4-FEF7-A840-AF01-B040DC34D9F0}" type="slidenum">
              <a:rPr lang="en-AU" smtClean="0"/>
              <a:t>18</a:t>
            </a:fld>
            <a:endParaRPr lang="en-AU"/>
          </a:p>
        </p:txBody>
      </p:sp>
      <p:pic>
        <p:nvPicPr>
          <p:cNvPr id="14" name="Picture 13">
            <a:extLst>
              <a:ext uri="{FF2B5EF4-FFF2-40B4-BE49-F238E27FC236}">
                <a16:creationId xmlns:a16="http://schemas.microsoft.com/office/drawing/2014/main" id="{0E26C519-A93F-5602-DA75-1529E218045C}"/>
              </a:ext>
            </a:extLst>
          </p:cNvPr>
          <p:cNvPicPr>
            <a:picLocks noChangeAspect="1"/>
          </p:cNvPicPr>
          <p:nvPr/>
        </p:nvPicPr>
        <p:blipFill>
          <a:blip r:embed="rId4"/>
          <a:stretch>
            <a:fillRect/>
          </a:stretch>
        </p:blipFill>
        <p:spPr>
          <a:xfrm>
            <a:off x="7303021" y="344482"/>
            <a:ext cx="3594100" cy="2882900"/>
          </a:xfrm>
          <a:prstGeom prst="rect">
            <a:avLst/>
          </a:prstGeom>
        </p:spPr>
      </p:pic>
      <p:pic>
        <p:nvPicPr>
          <p:cNvPr id="12" name="Picture 11">
            <a:extLst>
              <a:ext uri="{FF2B5EF4-FFF2-40B4-BE49-F238E27FC236}">
                <a16:creationId xmlns:a16="http://schemas.microsoft.com/office/drawing/2014/main" id="{5E53B8B3-3F2C-BFC3-4344-D97A4B8EFD65}"/>
              </a:ext>
            </a:extLst>
          </p:cNvPr>
          <p:cNvPicPr>
            <a:picLocks noChangeAspect="1"/>
          </p:cNvPicPr>
          <p:nvPr/>
        </p:nvPicPr>
        <p:blipFill>
          <a:blip r:embed="rId5"/>
          <a:stretch>
            <a:fillRect/>
          </a:stretch>
        </p:blipFill>
        <p:spPr>
          <a:xfrm>
            <a:off x="3688976" y="295135"/>
            <a:ext cx="3568700" cy="2882900"/>
          </a:xfrm>
          <a:prstGeom prst="rect">
            <a:avLst/>
          </a:prstGeom>
        </p:spPr>
      </p:pic>
      <p:sp>
        <p:nvSpPr>
          <p:cNvPr id="5" name="Text Placeholder 4">
            <a:extLst>
              <a:ext uri="{FF2B5EF4-FFF2-40B4-BE49-F238E27FC236}">
                <a16:creationId xmlns:a16="http://schemas.microsoft.com/office/drawing/2014/main" id="{5415FBB0-333D-58E0-4771-6E38C7E61BDB}"/>
              </a:ext>
            </a:extLst>
          </p:cNvPr>
          <p:cNvSpPr>
            <a:spLocks noGrp="1"/>
          </p:cNvSpPr>
          <p:nvPr>
            <p:ph type="body" sz="quarter" idx="3"/>
          </p:nvPr>
        </p:nvSpPr>
        <p:spPr>
          <a:xfrm>
            <a:off x="3998819" y="2867570"/>
            <a:ext cx="5183188" cy="823912"/>
          </a:xfrm>
        </p:spPr>
        <p:txBody>
          <a:bodyPr/>
          <a:lstStyle/>
          <a:p>
            <a:r>
              <a:rPr lang="en-AU"/>
              <a:t>Mutagenicity</a:t>
            </a:r>
          </a:p>
        </p:txBody>
      </p:sp>
      <p:sp>
        <p:nvSpPr>
          <p:cNvPr id="13" name="Text Placeholder 4">
            <a:extLst>
              <a:ext uri="{FF2B5EF4-FFF2-40B4-BE49-F238E27FC236}">
                <a16:creationId xmlns:a16="http://schemas.microsoft.com/office/drawing/2014/main" id="{24857DDB-27EB-FC0C-3920-882836D1E821}"/>
              </a:ext>
            </a:extLst>
          </p:cNvPr>
          <p:cNvSpPr txBox="1">
            <a:spLocks/>
          </p:cNvSpPr>
          <p:nvPr/>
        </p:nvSpPr>
        <p:spPr>
          <a:xfrm>
            <a:off x="3998819" y="-287547"/>
            <a:ext cx="518318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AU"/>
              <a:t>AIDS</a:t>
            </a:r>
          </a:p>
        </p:txBody>
      </p:sp>
      <p:pic>
        <p:nvPicPr>
          <p:cNvPr id="11" name="Content Placeholder 10">
            <a:extLst>
              <a:ext uri="{FF2B5EF4-FFF2-40B4-BE49-F238E27FC236}">
                <a16:creationId xmlns:a16="http://schemas.microsoft.com/office/drawing/2014/main" id="{A723E4CB-3FEC-4FC8-D6CA-0F3A1AFF1080}"/>
              </a:ext>
            </a:extLst>
          </p:cNvPr>
          <p:cNvPicPr>
            <a:picLocks noGrp="1" noChangeAspect="1"/>
          </p:cNvPicPr>
          <p:nvPr>
            <p:ph sz="quarter" idx="4"/>
          </p:nvPr>
        </p:nvPicPr>
        <p:blipFill>
          <a:blip r:embed="rId6"/>
          <a:stretch>
            <a:fillRect/>
          </a:stretch>
        </p:blipFill>
        <p:spPr>
          <a:xfrm>
            <a:off x="3663576" y="3594299"/>
            <a:ext cx="3568700" cy="2882900"/>
          </a:xfrm>
          <a:prstGeom prst="rect">
            <a:avLst/>
          </a:prstGeom>
        </p:spPr>
      </p:pic>
      <p:sp>
        <p:nvSpPr>
          <p:cNvPr id="15" name="Text Placeholder 4">
            <a:extLst>
              <a:ext uri="{FF2B5EF4-FFF2-40B4-BE49-F238E27FC236}">
                <a16:creationId xmlns:a16="http://schemas.microsoft.com/office/drawing/2014/main" id="{0E5D48E4-5786-1C25-8E62-BF40CC612882}"/>
              </a:ext>
            </a:extLst>
          </p:cNvPr>
          <p:cNvSpPr txBox="1">
            <a:spLocks/>
          </p:cNvSpPr>
          <p:nvPr/>
        </p:nvSpPr>
        <p:spPr>
          <a:xfrm>
            <a:off x="7387158" y="-322262"/>
            <a:ext cx="518318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AU"/>
              <a:t>DHFR</a:t>
            </a:r>
          </a:p>
        </p:txBody>
      </p:sp>
      <p:pic>
        <p:nvPicPr>
          <p:cNvPr id="19" name="Picture 18">
            <a:extLst>
              <a:ext uri="{FF2B5EF4-FFF2-40B4-BE49-F238E27FC236}">
                <a16:creationId xmlns:a16="http://schemas.microsoft.com/office/drawing/2014/main" id="{E60B606B-427C-51E8-3DE1-0DFE579057E1}"/>
              </a:ext>
            </a:extLst>
          </p:cNvPr>
          <p:cNvPicPr>
            <a:picLocks noChangeAspect="1"/>
          </p:cNvPicPr>
          <p:nvPr/>
        </p:nvPicPr>
        <p:blipFill rotWithShape="1">
          <a:blip r:embed="rId7"/>
          <a:srcRect l="3122" r="4483"/>
          <a:stretch/>
        </p:blipFill>
        <p:spPr>
          <a:xfrm>
            <a:off x="271302" y="1583071"/>
            <a:ext cx="3509354" cy="4022455"/>
          </a:xfrm>
          <a:prstGeom prst="rect">
            <a:avLst/>
          </a:prstGeom>
        </p:spPr>
      </p:pic>
      <p:sp>
        <p:nvSpPr>
          <p:cNvPr id="4" name="Rectangle 3">
            <a:extLst>
              <a:ext uri="{FF2B5EF4-FFF2-40B4-BE49-F238E27FC236}">
                <a16:creationId xmlns:a16="http://schemas.microsoft.com/office/drawing/2014/main" id="{5117584E-44E2-F4B4-EFD3-9A17CE65469B}"/>
              </a:ext>
            </a:extLst>
          </p:cNvPr>
          <p:cNvSpPr/>
          <p:nvPr/>
        </p:nvSpPr>
        <p:spPr>
          <a:xfrm>
            <a:off x="1809750" y="2266950"/>
            <a:ext cx="457200" cy="4191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0D972AA5-827A-5078-19FD-BF5A409AE4A5}"/>
              </a:ext>
            </a:extLst>
          </p:cNvPr>
          <p:cNvSpPr/>
          <p:nvPr/>
        </p:nvSpPr>
        <p:spPr>
          <a:xfrm>
            <a:off x="1809750" y="3300411"/>
            <a:ext cx="457200" cy="4191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1105A993-22F9-3B0C-3D2F-6D944C8A3C83}"/>
              </a:ext>
            </a:extLst>
          </p:cNvPr>
          <p:cNvSpPr/>
          <p:nvPr/>
        </p:nvSpPr>
        <p:spPr>
          <a:xfrm>
            <a:off x="1797379" y="4229101"/>
            <a:ext cx="457200" cy="4191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E4D59DBA-C2FE-DFCD-34C4-92CFD9BF603C}"/>
              </a:ext>
            </a:extLst>
          </p:cNvPr>
          <p:cNvSpPr/>
          <p:nvPr/>
        </p:nvSpPr>
        <p:spPr>
          <a:xfrm>
            <a:off x="1843328" y="4776791"/>
            <a:ext cx="457200" cy="4191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07496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D3A680-7C46-8444-91D1-8514293FA5C4}"/>
              </a:ext>
            </a:extLst>
          </p:cNvPr>
          <p:cNvSpPr>
            <a:spLocks noGrp="1"/>
          </p:cNvSpPr>
          <p:nvPr>
            <p:ph type="dt" sz="half" idx="10"/>
          </p:nvPr>
        </p:nvSpPr>
        <p:spPr/>
        <p:txBody>
          <a:bodyPr/>
          <a:lstStyle/>
          <a:p>
            <a:fld id="{E0ADA04B-3500-BC40-845D-C5386DD823BF}" type="datetime1">
              <a:rPr lang="en-AU" smtClean="0"/>
              <a:t>20/10/2025</a:t>
            </a:fld>
            <a:endParaRPr lang="en-AU"/>
          </a:p>
        </p:txBody>
      </p:sp>
      <p:sp>
        <p:nvSpPr>
          <p:cNvPr id="3" name="Footer Placeholder 2">
            <a:extLst>
              <a:ext uri="{FF2B5EF4-FFF2-40B4-BE49-F238E27FC236}">
                <a16:creationId xmlns:a16="http://schemas.microsoft.com/office/drawing/2014/main" id="{54470E6A-ABCA-1422-A9C5-0D873A1AD695}"/>
              </a:ext>
            </a:extLst>
          </p:cNvPr>
          <p:cNvSpPr>
            <a:spLocks noGrp="1"/>
          </p:cNvSpPr>
          <p:nvPr>
            <p:ph type="ftr" sz="quarter" idx="11"/>
          </p:nvPr>
        </p:nvSpPr>
        <p:spPr/>
        <p:txBody>
          <a:bodyPr/>
          <a:lstStyle/>
          <a:p>
            <a:r>
              <a:rPr lang="en-AU"/>
              <a:t>A Multi-Method Approach to Molecular Activity Prediction</a:t>
            </a:r>
          </a:p>
        </p:txBody>
      </p:sp>
      <p:sp>
        <p:nvSpPr>
          <p:cNvPr id="4" name="Slide Number Placeholder 3">
            <a:extLst>
              <a:ext uri="{FF2B5EF4-FFF2-40B4-BE49-F238E27FC236}">
                <a16:creationId xmlns:a16="http://schemas.microsoft.com/office/drawing/2014/main" id="{6BCEE49A-8441-4D09-5F8D-103ADA7F1156}"/>
              </a:ext>
            </a:extLst>
          </p:cNvPr>
          <p:cNvSpPr>
            <a:spLocks noGrp="1"/>
          </p:cNvSpPr>
          <p:nvPr>
            <p:ph type="sldNum" sz="quarter" idx="12"/>
          </p:nvPr>
        </p:nvSpPr>
        <p:spPr/>
        <p:txBody>
          <a:bodyPr/>
          <a:lstStyle/>
          <a:p>
            <a:fld id="{BDFE8AA4-FEF7-A840-AF01-B040DC34D9F0}" type="slidenum">
              <a:rPr lang="en-AU" smtClean="0"/>
              <a:t>19</a:t>
            </a:fld>
            <a:endParaRPr lang="en-AU"/>
          </a:p>
        </p:txBody>
      </p:sp>
      <p:sp>
        <p:nvSpPr>
          <p:cNvPr id="5" name="TextBox 4">
            <a:extLst>
              <a:ext uri="{FF2B5EF4-FFF2-40B4-BE49-F238E27FC236}">
                <a16:creationId xmlns:a16="http://schemas.microsoft.com/office/drawing/2014/main" id="{3F89325D-7AB1-B96F-7A56-AEF48494FE6D}"/>
              </a:ext>
            </a:extLst>
          </p:cNvPr>
          <p:cNvSpPr txBox="1"/>
          <p:nvPr/>
        </p:nvSpPr>
        <p:spPr>
          <a:xfrm>
            <a:off x="838200" y="2403684"/>
            <a:ext cx="7915500" cy="1107996"/>
          </a:xfrm>
          <a:prstGeom prst="rect">
            <a:avLst/>
          </a:prstGeom>
          <a:noFill/>
        </p:spPr>
        <p:txBody>
          <a:bodyPr wrap="none" rtlCol="0">
            <a:spAutoFit/>
          </a:bodyPr>
          <a:lstStyle/>
          <a:p>
            <a:r>
              <a:rPr lang="en-AU" sz="6600" b="1">
                <a:solidFill>
                  <a:schemeClr val="accent1"/>
                </a:solidFill>
              </a:rPr>
              <a:t>Evaluation ML models</a:t>
            </a:r>
          </a:p>
        </p:txBody>
      </p:sp>
    </p:spTree>
    <p:extLst>
      <p:ext uri="{BB962C8B-B14F-4D97-AF65-F5344CB8AC3E}">
        <p14:creationId xmlns:p14="http://schemas.microsoft.com/office/powerpoint/2010/main" val="2450283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4EA0-84E9-1C13-CF92-1B1E13D4625C}"/>
              </a:ext>
            </a:extLst>
          </p:cNvPr>
          <p:cNvSpPr>
            <a:spLocks noGrp="1"/>
          </p:cNvSpPr>
          <p:nvPr>
            <p:ph type="title"/>
          </p:nvPr>
        </p:nvSpPr>
        <p:spPr>
          <a:xfrm>
            <a:off x="838200" y="365125"/>
            <a:ext cx="10515600" cy="1325563"/>
          </a:xfrm>
        </p:spPr>
        <p:txBody>
          <a:bodyPr anchor="ctr">
            <a:normAutofit/>
          </a:bodyPr>
          <a:lstStyle/>
          <a:p>
            <a:r>
              <a:rPr lang="en-AU"/>
              <a:t>Agenda</a:t>
            </a:r>
          </a:p>
        </p:txBody>
      </p:sp>
      <p:sp>
        <p:nvSpPr>
          <p:cNvPr id="4" name="Date Placeholder 3">
            <a:extLst>
              <a:ext uri="{FF2B5EF4-FFF2-40B4-BE49-F238E27FC236}">
                <a16:creationId xmlns:a16="http://schemas.microsoft.com/office/drawing/2014/main" id="{7863EA14-518C-3A12-D6FA-41CA0BB4008B}"/>
              </a:ext>
            </a:extLst>
          </p:cNvPr>
          <p:cNvSpPr>
            <a:spLocks noGrp="1"/>
          </p:cNvSpPr>
          <p:nvPr>
            <p:ph type="dt" sz="half" idx="10"/>
          </p:nvPr>
        </p:nvSpPr>
        <p:spPr>
          <a:xfrm>
            <a:off x="838200" y="6356350"/>
            <a:ext cx="2743200" cy="365125"/>
          </a:xfrm>
        </p:spPr>
        <p:txBody>
          <a:bodyPr anchor="ctr">
            <a:normAutofit/>
          </a:bodyPr>
          <a:lstStyle/>
          <a:p>
            <a:pPr>
              <a:spcAft>
                <a:spcPts val="600"/>
              </a:spcAft>
            </a:pPr>
            <a:fld id="{522B7D7F-BD91-354A-8580-9EA35C2AFC94}" type="datetime1">
              <a:rPr lang="en-AU" smtClean="0"/>
              <a:pPr>
                <a:spcAft>
                  <a:spcPts val="600"/>
                </a:spcAft>
              </a:pPr>
              <a:t>20/10/2025</a:t>
            </a:fld>
            <a:endParaRPr lang="en-AU"/>
          </a:p>
        </p:txBody>
      </p:sp>
      <p:sp>
        <p:nvSpPr>
          <p:cNvPr id="5" name="Footer Placeholder 4">
            <a:extLst>
              <a:ext uri="{FF2B5EF4-FFF2-40B4-BE49-F238E27FC236}">
                <a16:creationId xmlns:a16="http://schemas.microsoft.com/office/drawing/2014/main" id="{34DA2929-7AA3-A3E8-D16A-513CD7BB3932}"/>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AU"/>
              <a:t>A Multi-Method Approach to Molecular Activity Prediction</a:t>
            </a:r>
          </a:p>
        </p:txBody>
      </p:sp>
      <p:sp>
        <p:nvSpPr>
          <p:cNvPr id="6" name="Slide Number Placeholder 5">
            <a:extLst>
              <a:ext uri="{FF2B5EF4-FFF2-40B4-BE49-F238E27FC236}">
                <a16:creationId xmlns:a16="http://schemas.microsoft.com/office/drawing/2014/main" id="{72D59AE7-ADD2-F8F0-3965-B77BDB7C6EB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DFE8AA4-FEF7-A840-AF01-B040DC34D9F0}" type="slidenum">
              <a:rPr lang="en-AU" smtClean="0"/>
              <a:pPr>
                <a:spcAft>
                  <a:spcPts val="600"/>
                </a:spcAft>
              </a:pPr>
              <a:t>2</a:t>
            </a:fld>
            <a:endParaRPr lang="en-AU"/>
          </a:p>
        </p:txBody>
      </p:sp>
      <p:graphicFrame>
        <p:nvGraphicFramePr>
          <p:cNvPr id="8" name="Content Placeholder 2">
            <a:extLst>
              <a:ext uri="{FF2B5EF4-FFF2-40B4-BE49-F238E27FC236}">
                <a16:creationId xmlns:a16="http://schemas.microsoft.com/office/drawing/2014/main" id="{CABD71D2-5BAE-E24E-BBF1-13BA0F8908B0}"/>
              </a:ext>
            </a:extLst>
          </p:cNvPr>
          <p:cNvGraphicFramePr>
            <a:graphicFrameLocks noGrp="1"/>
          </p:cNvGraphicFramePr>
          <p:nvPr>
            <p:ph idx="1"/>
            <p:extLst>
              <p:ext uri="{D42A27DB-BD31-4B8C-83A1-F6EECF244321}">
                <p14:modId xmlns:p14="http://schemas.microsoft.com/office/powerpoint/2010/main" val="38239348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Bullseye outline">
            <a:extLst>
              <a:ext uri="{FF2B5EF4-FFF2-40B4-BE49-F238E27FC236}">
                <a16:creationId xmlns:a16="http://schemas.microsoft.com/office/drawing/2014/main" id="{FAF7C1FF-1F2E-E280-58B5-87A5605C8C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77852" y="1870075"/>
            <a:ext cx="751095" cy="751095"/>
          </a:xfrm>
          <a:prstGeom prst="rect">
            <a:avLst/>
          </a:prstGeom>
        </p:spPr>
      </p:pic>
      <p:pic>
        <p:nvPicPr>
          <p:cNvPr id="11" name="Graphic 10" descr="Daily calendar outline">
            <a:extLst>
              <a:ext uri="{FF2B5EF4-FFF2-40B4-BE49-F238E27FC236}">
                <a16:creationId xmlns:a16="http://schemas.microsoft.com/office/drawing/2014/main" id="{9092A4E2-F968-0A9E-854D-8119DECE50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35052" y="2710863"/>
            <a:ext cx="751095" cy="751095"/>
          </a:xfrm>
          <a:prstGeom prst="rect">
            <a:avLst/>
          </a:prstGeom>
        </p:spPr>
      </p:pic>
      <p:pic>
        <p:nvPicPr>
          <p:cNvPr id="13" name="Graphic 12" descr="Computer outline">
            <a:extLst>
              <a:ext uri="{FF2B5EF4-FFF2-40B4-BE49-F238E27FC236}">
                <a16:creationId xmlns:a16="http://schemas.microsoft.com/office/drawing/2014/main" id="{6A10E73E-922D-8D33-FDCA-00B5CE64113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37623" y="4544850"/>
            <a:ext cx="751095" cy="751095"/>
          </a:xfrm>
          <a:prstGeom prst="rect">
            <a:avLst/>
          </a:prstGeom>
        </p:spPr>
      </p:pic>
      <p:pic>
        <p:nvPicPr>
          <p:cNvPr id="15" name="Graphic 14" descr="Business Growth outline">
            <a:extLst>
              <a:ext uri="{FF2B5EF4-FFF2-40B4-BE49-F238E27FC236}">
                <a16:creationId xmlns:a16="http://schemas.microsoft.com/office/drawing/2014/main" id="{DD984BDC-8317-9456-3FF1-85FB8968CC9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30456" y="5507509"/>
            <a:ext cx="751095" cy="751095"/>
          </a:xfrm>
          <a:prstGeom prst="rect">
            <a:avLst/>
          </a:prstGeom>
        </p:spPr>
      </p:pic>
      <p:pic>
        <p:nvPicPr>
          <p:cNvPr id="12" name="Graphic 11" descr="Database outline">
            <a:extLst>
              <a:ext uri="{FF2B5EF4-FFF2-40B4-BE49-F238E27FC236}">
                <a16:creationId xmlns:a16="http://schemas.microsoft.com/office/drawing/2014/main" id="{4D89440B-D4FD-77AE-42A1-4B9D10272C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885275" y="3641915"/>
            <a:ext cx="751095" cy="751095"/>
          </a:xfrm>
          <a:prstGeom prst="rect">
            <a:avLst/>
          </a:prstGeom>
        </p:spPr>
      </p:pic>
    </p:spTree>
    <p:extLst>
      <p:ext uri="{BB962C8B-B14F-4D97-AF65-F5344CB8AC3E}">
        <p14:creationId xmlns:p14="http://schemas.microsoft.com/office/powerpoint/2010/main" val="3973926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32CCD-CEA0-E8EC-8104-4F9957322F57}"/>
              </a:ext>
            </a:extLst>
          </p:cNvPr>
          <p:cNvSpPr>
            <a:spLocks noGrp="1"/>
          </p:cNvSpPr>
          <p:nvPr>
            <p:ph type="title"/>
          </p:nvPr>
        </p:nvSpPr>
        <p:spPr/>
        <p:txBody>
          <a:bodyPr/>
          <a:lstStyle/>
          <a:p>
            <a:r>
              <a:rPr lang="en-AU"/>
              <a:t>Top Performing ML Models </a:t>
            </a:r>
          </a:p>
        </p:txBody>
      </p:sp>
      <p:sp>
        <p:nvSpPr>
          <p:cNvPr id="4" name="Date Placeholder 3">
            <a:extLst>
              <a:ext uri="{FF2B5EF4-FFF2-40B4-BE49-F238E27FC236}">
                <a16:creationId xmlns:a16="http://schemas.microsoft.com/office/drawing/2014/main" id="{B96CE0AE-E4ED-BFB3-2E5D-3F5513C4DEF6}"/>
              </a:ext>
            </a:extLst>
          </p:cNvPr>
          <p:cNvSpPr>
            <a:spLocks noGrp="1"/>
          </p:cNvSpPr>
          <p:nvPr>
            <p:ph type="dt" sz="half" idx="10"/>
          </p:nvPr>
        </p:nvSpPr>
        <p:spPr/>
        <p:txBody>
          <a:bodyPr/>
          <a:lstStyle/>
          <a:p>
            <a:fld id="{522B7D7F-BD91-354A-8580-9EA35C2AFC94}" type="datetime1">
              <a:rPr lang="en-AU" smtClean="0"/>
              <a:t>20/10/2025</a:t>
            </a:fld>
            <a:endParaRPr lang="en-AU"/>
          </a:p>
        </p:txBody>
      </p:sp>
      <p:sp>
        <p:nvSpPr>
          <p:cNvPr id="5" name="Footer Placeholder 4">
            <a:extLst>
              <a:ext uri="{FF2B5EF4-FFF2-40B4-BE49-F238E27FC236}">
                <a16:creationId xmlns:a16="http://schemas.microsoft.com/office/drawing/2014/main" id="{B53B8453-2F2D-37F9-97D3-C8DFED523908}"/>
              </a:ext>
            </a:extLst>
          </p:cNvPr>
          <p:cNvSpPr>
            <a:spLocks noGrp="1"/>
          </p:cNvSpPr>
          <p:nvPr>
            <p:ph type="ftr" sz="quarter" idx="11"/>
          </p:nvPr>
        </p:nvSpPr>
        <p:spPr/>
        <p:txBody>
          <a:bodyPr/>
          <a:lstStyle/>
          <a:p>
            <a:r>
              <a:rPr lang="en-AU"/>
              <a:t>A Multi-Method Approach to Molecular Activity Prediction</a:t>
            </a:r>
          </a:p>
        </p:txBody>
      </p:sp>
      <p:sp>
        <p:nvSpPr>
          <p:cNvPr id="6" name="Slide Number Placeholder 5">
            <a:extLst>
              <a:ext uri="{FF2B5EF4-FFF2-40B4-BE49-F238E27FC236}">
                <a16:creationId xmlns:a16="http://schemas.microsoft.com/office/drawing/2014/main" id="{ECED32F4-F64D-BF95-3675-3888F6D01E07}"/>
              </a:ext>
            </a:extLst>
          </p:cNvPr>
          <p:cNvSpPr>
            <a:spLocks noGrp="1"/>
          </p:cNvSpPr>
          <p:nvPr>
            <p:ph type="sldNum" sz="quarter" idx="12"/>
          </p:nvPr>
        </p:nvSpPr>
        <p:spPr/>
        <p:txBody>
          <a:bodyPr/>
          <a:lstStyle/>
          <a:p>
            <a:fld id="{BDFE8AA4-FEF7-A840-AF01-B040DC34D9F0}" type="slidenum">
              <a:rPr lang="en-AU" smtClean="0"/>
              <a:t>20</a:t>
            </a:fld>
            <a:endParaRPr lang="en-AU"/>
          </a:p>
        </p:txBody>
      </p:sp>
      <p:sp>
        <p:nvSpPr>
          <p:cNvPr id="8" name="Rectangle 7">
            <a:extLst>
              <a:ext uri="{FF2B5EF4-FFF2-40B4-BE49-F238E27FC236}">
                <a16:creationId xmlns:a16="http://schemas.microsoft.com/office/drawing/2014/main" id="{DDADCD67-B9FF-5101-6442-F792BA8BA82A}"/>
              </a:ext>
            </a:extLst>
          </p:cNvPr>
          <p:cNvSpPr/>
          <p:nvPr/>
        </p:nvSpPr>
        <p:spPr>
          <a:xfrm>
            <a:off x="9736301" y="1618497"/>
            <a:ext cx="2057400" cy="13440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SVM and RF on average best performing model </a:t>
            </a:r>
          </a:p>
        </p:txBody>
      </p:sp>
      <p:sp>
        <p:nvSpPr>
          <p:cNvPr id="9" name="Rectangle 8">
            <a:extLst>
              <a:ext uri="{FF2B5EF4-FFF2-40B4-BE49-F238E27FC236}">
                <a16:creationId xmlns:a16="http://schemas.microsoft.com/office/drawing/2014/main" id="{6B2D10C0-EA23-2C1F-B724-3EE83069C6D7}"/>
              </a:ext>
            </a:extLst>
          </p:cNvPr>
          <p:cNvSpPr/>
          <p:nvPr/>
        </p:nvSpPr>
        <p:spPr>
          <a:xfrm>
            <a:off x="9736301" y="3122268"/>
            <a:ext cx="2057400" cy="13440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Adding GT features does not on average increase performance</a:t>
            </a:r>
          </a:p>
        </p:txBody>
      </p:sp>
      <p:pic>
        <p:nvPicPr>
          <p:cNvPr id="13" name="Picture 12">
            <a:extLst>
              <a:ext uri="{FF2B5EF4-FFF2-40B4-BE49-F238E27FC236}">
                <a16:creationId xmlns:a16="http://schemas.microsoft.com/office/drawing/2014/main" id="{BEB33BD2-A3C5-F117-9BF2-A09AA0003822}"/>
              </a:ext>
            </a:extLst>
          </p:cNvPr>
          <p:cNvPicPr>
            <a:picLocks noChangeAspect="1"/>
          </p:cNvPicPr>
          <p:nvPr/>
        </p:nvPicPr>
        <p:blipFill>
          <a:blip r:embed="rId3"/>
          <a:stretch>
            <a:fillRect/>
          </a:stretch>
        </p:blipFill>
        <p:spPr>
          <a:xfrm>
            <a:off x="665920" y="1336399"/>
            <a:ext cx="8968409" cy="4948784"/>
          </a:xfrm>
          <a:prstGeom prst="rect">
            <a:avLst/>
          </a:prstGeom>
        </p:spPr>
      </p:pic>
      <p:sp>
        <p:nvSpPr>
          <p:cNvPr id="3" name="Rektangel 2">
            <a:extLst>
              <a:ext uri="{FF2B5EF4-FFF2-40B4-BE49-F238E27FC236}">
                <a16:creationId xmlns:a16="http://schemas.microsoft.com/office/drawing/2014/main" id="{56AD8504-C799-FE4A-6C93-881AD2F5500F}"/>
              </a:ext>
            </a:extLst>
          </p:cNvPr>
          <p:cNvSpPr/>
          <p:nvPr/>
        </p:nvSpPr>
        <p:spPr>
          <a:xfrm>
            <a:off x="-2606825" y="0"/>
            <a:ext cx="2142073" cy="197869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err="1">
                <a:ea typeface="Calibri"/>
                <a:cs typeface="Calibri"/>
              </a:rPr>
              <a:t>Should</a:t>
            </a:r>
            <a:r>
              <a:rPr lang="sv-SE">
                <a:ea typeface="Calibri"/>
                <a:cs typeface="Calibri"/>
              </a:rPr>
              <a:t> </a:t>
            </a:r>
            <a:r>
              <a:rPr lang="sv-SE" err="1">
                <a:ea typeface="Calibri"/>
                <a:cs typeface="Calibri"/>
              </a:rPr>
              <a:t>we</a:t>
            </a:r>
            <a:r>
              <a:rPr lang="sv-SE">
                <a:ea typeface="Calibri"/>
                <a:cs typeface="Calibri"/>
              </a:rPr>
              <a:t> </a:t>
            </a:r>
            <a:r>
              <a:rPr lang="sv-SE" err="1">
                <a:ea typeface="Calibri"/>
                <a:cs typeface="Calibri"/>
              </a:rPr>
              <a:t>incluse</a:t>
            </a:r>
            <a:r>
              <a:rPr lang="sv-SE">
                <a:ea typeface="Calibri"/>
                <a:cs typeface="Calibri"/>
              </a:rPr>
              <a:t> bar for </a:t>
            </a:r>
            <a:r>
              <a:rPr lang="sv-SE" err="1">
                <a:ea typeface="Calibri"/>
                <a:cs typeface="Calibri"/>
              </a:rPr>
              <a:t>only</a:t>
            </a:r>
            <a:r>
              <a:rPr lang="sv-SE">
                <a:ea typeface="Calibri"/>
                <a:cs typeface="Calibri"/>
              </a:rPr>
              <a:t> </a:t>
            </a:r>
            <a:r>
              <a:rPr lang="sv-SE" err="1">
                <a:ea typeface="Calibri"/>
                <a:cs typeface="Calibri"/>
              </a:rPr>
              <a:t>graph</a:t>
            </a:r>
            <a:r>
              <a:rPr lang="sv-SE">
                <a:ea typeface="Calibri"/>
                <a:cs typeface="Calibri"/>
              </a:rPr>
              <a:t> </a:t>
            </a:r>
            <a:r>
              <a:rPr lang="sv-SE" err="1">
                <a:ea typeface="Calibri"/>
                <a:cs typeface="Calibri"/>
              </a:rPr>
              <a:t>theoretic</a:t>
            </a:r>
            <a:r>
              <a:rPr lang="sv-SE">
                <a:ea typeface="Calibri"/>
                <a:cs typeface="Calibri"/>
              </a:rPr>
              <a:t> </a:t>
            </a:r>
            <a:r>
              <a:rPr lang="sv-SE" err="1">
                <a:ea typeface="Calibri"/>
                <a:cs typeface="Calibri"/>
              </a:rPr>
              <a:t>here</a:t>
            </a:r>
            <a:r>
              <a:rPr lang="sv-SE">
                <a:ea typeface="Calibri"/>
                <a:cs typeface="Calibri"/>
              </a:rPr>
              <a:t> </a:t>
            </a:r>
            <a:r>
              <a:rPr lang="sv-SE" err="1">
                <a:ea typeface="Calibri"/>
                <a:cs typeface="Calibri"/>
              </a:rPr>
              <a:t>also</a:t>
            </a:r>
            <a:r>
              <a:rPr lang="sv-SE">
                <a:ea typeface="Calibri"/>
                <a:cs typeface="Calibri"/>
              </a:rPr>
              <a:t>?</a:t>
            </a:r>
          </a:p>
        </p:txBody>
      </p:sp>
      <p:sp>
        <p:nvSpPr>
          <p:cNvPr id="7" name="Rectangle 6">
            <a:extLst>
              <a:ext uri="{FF2B5EF4-FFF2-40B4-BE49-F238E27FC236}">
                <a16:creationId xmlns:a16="http://schemas.microsoft.com/office/drawing/2014/main" id="{9BC3892E-9914-5966-A0E1-74596AE24168}"/>
              </a:ext>
            </a:extLst>
          </p:cNvPr>
          <p:cNvSpPr/>
          <p:nvPr/>
        </p:nvSpPr>
        <p:spPr>
          <a:xfrm>
            <a:off x="9736301" y="4626038"/>
            <a:ext cx="2057400" cy="13440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Top performing models do not stay the same</a:t>
            </a:r>
          </a:p>
        </p:txBody>
      </p:sp>
    </p:spTree>
    <p:extLst>
      <p:ext uri="{BB962C8B-B14F-4D97-AF65-F5344CB8AC3E}">
        <p14:creationId xmlns:p14="http://schemas.microsoft.com/office/powerpoint/2010/main" val="4213229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C544-FF2B-DC65-A722-DCA024F6E253}"/>
              </a:ext>
            </a:extLst>
          </p:cNvPr>
          <p:cNvSpPr>
            <a:spLocks noGrp="1"/>
          </p:cNvSpPr>
          <p:nvPr>
            <p:ph type="title"/>
          </p:nvPr>
        </p:nvSpPr>
        <p:spPr/>
        <p:txBody>
          <a:bodyPr/>
          <a:lstStyle/>
          <a:p>
            <a:r>
              <a:rPr lang="en-AU"/>
              <a:t>Accuracy Comparison AIDS</a:t>
            </a:r>
          </a:p>
        </p:txBody>
      </p:sp>
      <p:sp>
        <p:nvSpPr>
          <p:cNvPr id="4" name="Date Placeholder 3">
            <a:extLst>
              <a:ext uri="{FF2B5EF4-FFF2-40B4-BE49-F238E27FC236}">
                <a16:creationId xmlns:a16="http://schemas.microsoft.com/office/drawing/2014/main" id="{0936E668-468A-A248-9630-A686EF24BE69}"/>
              </a:ext>
            </a:extLst>
          </p:cNvPr>
          <p:cNvSpPr>
            <a:spLocks noGrp="1"/>
          </p:cNvSpPr>
          <p:nvPr>
            <p:ph type="dt" sz="half" idx="10"/>
          </p:nvPr>
        </p:nvSpPr>
        <p:spPr/>
        <p:txBody>
          <a:bodyPr/>
          <a:lstStyle/>
          <a:p>
            <a:fld id="{522B7D7F-BD91-354A-8580-9EA35C2AFC94}" type="datetime1">
              <a:rPr lang="en-AU" smtClean="0"/>
              <a:t>20/10/2025</a:t>
            </a:fld>
            <a:endParaRPr lang="en-AU"/>
          </a:p>
        </p:txBody>
      </p:sp>
      <p:sp>
        <p:nvSpPr>
          <p:cNvPr id="5" name="Footer Placeholder 4">
            <a:extLst>
              <a:ext uri="{FF2B5EF4-FFF2-40B4-BE49-F238E27FC236}">
                <a16:creationId xmlns:a16="http://schemas.microsoft.com/office/drawing/2014/main" id="{8BAACCE8-40AD-BA6F-309D-E15FBB601B53}"/>
              </a:ext>
            </a:extLst>
          </p:cNvPr>
          <p:cNvSpPr>
            <a:spLocks noGrp="1"/>
          </p:cNvSpPr>
          <p:nvPr>
            <p:ph type="ftr" sz="quarter" idx="11"/>
          </p:nvPr>
        </p:nvSpPr>
        <p:spPr/>
        <p:txBody>
          <a:bodyPr/>
          <a:lstStyle/>
          <a:p>
            <a:r>
              <a:rPr lang="en-AU"/>
              <a:t>A Multi-Method Approach to Molecular Activity Prediction</a:t>
            </a:r>
          </a:p>
        </p:txBody>
      </p:sp>
      <p:sp>
        <p:nvSpPr>
          <p:cNvPr id="6" name="Slide Number Placeholder 5">
            <a:extLst>
              <a:ext uri="{FF2B5EF4-FFF2-40B4-BE49-F238E27FC236}">
                <a16:creationId xmlns:a16="http://schemas.microsoft.com/office/drawing/2014/main" id="{1E6417FE-2513-1D22-FDA1-A1B6BA8CC5CB}"/>
              </a:ext>
            </a:extLst>
          </p:cNvPr>
          <p:cNvSpPr>
            <a:spLocks noGrp="1"/>
          </p:cNvSpPr>
          <p:nvPr>
            <p:ph type="sldNum" sz="quarter" idx="12"/>
          </p:nvPr>
        </p:nvSpPr>
        <p:spPr/>
        <p:txBody>
          <a:bodyPr/>
          <a:lstStyle/>
          <a:p>
            <a:fld id="{BDFE8AA4-FEF7-A840-AF01-B040DC34D9F0}" type="slidenum">
              <a:rPr lang="en-AU" smtClean="0"/>
              <a:t>21</a:t>
            </a:fld>
            <a:endParaRPr lang="en-AU"/>
          </a:p>
        </p:txBody>
      </p:sp>
      <p:pic>
        <p:nvPicPr>
          <p:cNvPr id="3" name="Picture 2">
            <a:extLst>
              <a:ext uri="{FF2B5EF4-FFF2-40B4-BE49-F238E27FC236}">
                <a16:creationId xmlns:a16="http://schemas.microsoft.com/office/drawing/2014/main" id="{78A1B59C-8B47-C959-0321-51E99AAEFE29}"/>
              </a:ext>
            </a:extLst>
          </p:cNvPr>
          <p:cNvPicPr>
            <a:picLocks noChangeAspect="1"/>
          </p:cNvPicPr>
          <p:nvPr/>
        </p:nvPicPr>
        <p:blipFill rotWithShape="1">
          <a:blip r:embed="rId2"/>
          <a:srcRect r="5258"/>
          <a:stretch/>
        </p:blipFill>
        <p:spPr>
          <a:xfrm>
            <a:off x="31056" y="2097088"/>
            <a:ext cx="5919863" cy="3708400"/>
          </a:xfrm>
          <a:prstGeom prst="rect">
            <a:avLst/>
          </a:prstGeom>
        </p:spPr>
      </p:pic>
      <p:pic>
        <p:nvPicPr>
          <p:cNvPr id="20" name="Content Placeholder 6">
            <a:extLst>
              <a:ext uri="{FF2B5EF4-FFF2-40B4-BE49-F238E27FC236}">
                <a16:creationId xmlns:a16="http://schemas.microsoft.com/office/drawing/2014/main" id="{9B78FA45-9B31-3CC7-7C1E-5EEB525A0A4C}"/>
              </a:ext>
            </a:extLst>
          </p:cNvPr>
          <p:cNvPicPr>
            <a:picLocks noChangeAspect="1"/>
          </p:cNvPicPr>
          <p:nvPr/>
        </p:nvPicPr>
        <p:blipFill rotWithShape="1">
          <a:blip r:embed="rId3"/>
          <a:srcRect t="5924" r="65571" b="48347"/>
          <a:stretch/>
        </p:blipFill>
        <p:spPr>
          <a:xfrm>
            <a:off x="8689286" y="1546226"/>
            <a:ext cx="3557663" cy="2524055"/>
          </a:xfrm>
          <a:prstGeom prst="rect">
            <a:avLst/>
          </a:prstGeom>
        </p:spPr>
      </p:pic>
      <p:pic>
        <p:nvPicPr>
          <p:cNvPr id="19" name="Content Placeholder 6">
            <a:extLst>
              <a:ext uri="{FF2B5EF4-FFF2-40B4-BE49-F238E27FC236}">
                <a16:creationId xmlns:a16="http://schemas.microsoft.com/office/drawing/2014/main" id="{2428B2DC-E168-33AB-732B-CCDD8EEB4E9A}"/>
              </a:ext>
            </a:extLst>
          </p:cNvPr>
          <p:cNvPicPr>
            <a:picLocks noChangeAspect="1"/>
          </p:cNvPicPr>
          <p:nvPr/>
        </p:nvPicPr>
        <p:blipFill rotWithShape="1">
          <a:blip r:embed="rId3">
            <a:clrChange>
              <a:clrFrom>
                <a:srgbClr val="FFFFFF"/>
              </a:clrFrom>
              <a:clrTo>
                <a:srgbClr val="FFFFFF">
                  <a:alpha val="0"/>
                </a:srgbClr>
              </a:clrTo>
            </a:clrChange>
          </a:blip>
          <a:srcRect l="34557" t="5924" r="33638" b="48347"/>
          <a:stretch/>
        </p:blipFill>
        <p:spPr>
          <a:xfrm>
            <a:off x="5633694" y="1546226"/>
            <a:ext cx="3286539" cy="2524055"/>
          </a:xfrm>
          <a:prstGeom prst="rect">
            <a:avLst/>
          </a:prstGeom>
        </p:spPr>
      </p:pic>
      <p:pic>
        <p:nvPicPr>
          <p:cNvPr id="23" name="Content Placeholder 6">
            <a:extLst>
              <a:ext uri="{FF2B5EF4-FFF2-40B4-BE49-F238E27FC236}">
                <a16:creationId xmlns:a16="http://schemas.microsoft.com/office/drawing/2014/main" id="{5B043CB9-F8C2-892D-A325-A06D24500591}"/>
              </a:ext>
            </a:extLst>
          </p:cNvPr>
          <p:cNvPicPr>
            <a:picLocks noChangeAspect="1"/>
          </p:cNvPicPr>
          <p:nvPr/>
        </p:nvPicPr>
        <p:blipFill rotWithShape="1">
          <a:blip r:embed="rId3">
            <a:clrChange>
              <a:clrFrom>
                <a:srgbClr val="FFFFFF"/>
              </a:clrFrom>
              <a:clrTo>
                <a:srgbClr val="FFFFFF">
                  <a:alpha val="0"/>
                </a:srgbClr>
              </a:clrTo>
            </a:clrChange>
          </a:blip>
          <a:srcRect l="65977" t="5924" b="48347"/>
          <a:stretch/>
        </p:blipFill>
        <p:spPr>
          <a:xfrm>
            <a:off x="5557494" y="3968820"/>
            <a:ext cx="3515686" cy="2524055"/>
          </a:xfrm>
          <a:prstGeom prst="rect">
            <a:avLst/>
          </a:prstGeom>
        </p:spPr>
      </p:pic>
      <p:sp>
        <p:nvSpPr>
          <p:cNvPr id="24" name="Rectangle 23">
            <a:extLst>
              <a:ext uri="{FF2B5EF4-FFF2-40B4-BE49-F238E27FC236}">
                <a16:creationId xmlns:a16="http://schemas.microsoft.com/office/drawing/2014/main" id="{1F32C122-2B16-D38F-159B-E4C6444A61EF}"/>
              </a:ext>
            </a:extLst>
          </p:cNvPr>
          <p:cNvSpPr/>
          <p:nvPr/>
        </p:nvSpPr>
        <p:spPr>
          <a:xfrm>
            <a:off x="9250365" y="4277310"/>
            <a:ext cx="2743199" cy="13440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Training on node attributes is faster and gives same performance as fingerprints </a:t>
            </a:r>
          </a:p>
        </p:txBody>
      </p:sp>
    </p:spTree>
    <p:extLst>
      <p:ext uri="{BB962C8B-B14F-4D97-AF65-F5344CB8AC3E}">
        <p14:creationId xmlns:p14="http://schemas.microsoft.com/office/powerpoint/2010/main" val="95272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C544-FF2B-DC65-A722-DCA024F6E253}"/>
              </a:ext>
            </a:extLst>
          </p:cNvPr>
          <p:cNvSpPr>
            <a:spLocks noGrp="1"/>
          </p:cNvSpPr>
          <p:nvPr>
            <p:ph type="title"/>
          </p:nvPr>
        </p:nvSpPr>
        <p:spPr/>
        <p:txBody>
          <a:bodyPr/>
          <a:lstStyle/>
          <a:p>
            <a:r>
              <a:rPr lang="en-AU"/>
              <a:t>Accuracy Comparison PTC_MR</a:t>
            </a:r>
          </a:p>
        </p:txBody>
      </p:sp>
      <p:sp>
        <p:nvSpPr>
          <p:cNvPr id="4" name="Date Placeholder 3">
            <a:extLst>
              <a:ext uri="{FF2B5EF4-FFF2-40B4-BE49-F238E27FC236}">
                <a16:creationId xmlns:a16="http://schemas.microsoft.com/office/drawing/2014/main" id="{0936E668-468A-A248-9630-A686EF24BE69}"/>
              </a:ext>
            </a:extLst>
          </p:cNvPr>
          <p:cNvSpPr>
            <a:spLocks noGrp="1"/>
          </p:cNvSpPr>
          <p:nvPr>
            <p:ph type="dt" sz="half" idx="10"/>
          </p:nvPr>
        </p:nvSpPr>
        <p:spPr/>
        <p:txBody>
          <a:bodyPr/>
          <a:lstStyle/>
          <a:p>
            <a:fld id="{522B7D7F-BD91-354A-8580-9EA35C2AFC94}" type="datetime1">
              <a:rPr lang="en-AU" smtClean="0"/>
              <a:t>20/10/2025</a:t>
            </a:fld>
            <a:endParaRPr lang="en-AU"/>
          </a:p>
        </p:txBody>
      </p:sp>
      <p:sp>
        <p:nvSpPr>
          <p:cNvPr id="5" name="Footer Placeholder 4">
            <a:extLst>
              <a:ext uri="{FF2B5EF4-FFF2-40B4-BE49-F238E27FC236}">
                <a16:creationId xmlns:a16="http://schemas.microsoft.com/office/drawing/2014/main" id="{8BAACCE8-40AD-BA6F-309D-E15FBB601B53}"/>
              </a:ext>
            </a:extLst>
          </p:cNvPr>
          <p:cNvSpPr>
            <a:spLocks noGrp="1"/>
          </p:cNvSpPr>
          <p:nvPr>
            <p:ph type="ftr" sz="quarter" idx="11"/>
          </p:nvPr>
        </p:nvSpPr>
        <p:spPr/>
        <p:txBody>
          <a:bodyPr/>
          <a:lstStyle/>
          <a:p>
            <a:r>
              <a:rPr lang="en-AU"/>
              <a:t>A Multi-Method Approach to Molecular Activity Prediction</a:t>
            </a:r>
          </a:p>
        </p:txBody>
      </p:sp>
      <p:sp>
        <p:nvSpPr>
          <p:cNvPr id="6" name="Slide Number Placeholder 5">
            <a:extLst>
              <a:ext uri="{FF2B5EF4-FFF2-40B4-BE49-F238E27FC236}">
                <a16:creationId xmlns:a16="http://schemas.microsoft.com/office/drawing/2014/main" id="{1E6417FE-2513-1D22-FDA1-A1B6BA8CC5CB}"/>
              </a:ext>
            </a:extLst>
          </p:cNvPr>
          <p:cNvSpPr>
            <a:spLocks noGrp="1"/>
          </p:cNvSpPr>
          <p:nvPr>
            <p:ph type="sldNum" sz="quarter" idx="12"/>
          </p:nvPr>
        </p:nvSpPr>
        <p:spPr/>
        <p:txBody>
          <a:bodyPr/>
          <a:lstStyle/>
          <a:p>
            <a:fld id="{BDFE8AA4-FEF7-A840-AF01-B040DC34D9F0}" type="slidenum">
              <a:rPr lang="en-AU" smtClean="0"/>
              <a:t>22</a:t>
            </a:fld>
            <a:endParaRPr lang="en-AU"/>
          </a:p>
        </p:txBody>
      </p:sp>
      <p:grpSp>
        <p:nvGrpSpPr>
          <p:cNvPr id="30" name="Group 29">
            <a:extLst>
              <a:ext uri="{FF2B5EF4-FFF2-40B4-BE49-F238E27FC236}">
                <a16:creationId xmlns:a16="http://schemas.microsoft.com/office/drawing/2014/main" id="{CA27F1C0-3E0D-6FBE-991D-4B203F1CDA77}"/>
              </a:ext>
            </a:extLst>
          </p:cNvPr>
          <p:cNvGrpSpPr/>
          <p:nvPr/>
        </p:nvGrpSpPr>
        <p:grpSpPr>
          <a:xfrm>
            <a:off x="3992763" y="2747422"/>
            <a:ext cx="3599338" cy="2983292"/>
            <a:chOff x="8531968" y="802894"/>
            <a:chExt cx="3117574" cy="2585049"/>
          </a:xfrm>
        </p:grpSpPr>
        <p:pic>
          <p:nvPicPr>
            <p:cNvPr id="11" name="Picture 10">
              <a:extLst>
                <a:ext uri="{FF2B5EF4-FFF2-40B4-BE49-F238E27FC236}">
                  <a16:creationId xmlns:a16="http://schemas.microsoft.com/office/drawing/2014/main" id="{C7EDA3EF-EA5D-F84C-18C1-F094387D706E}"/>
                </a:ext>
              </a:extLst>
            </p:cNvPr>
            <p:cNvPicPr>
              <a:picLocks noChangeAspect="1"/>
            </p:cNvPicPr>
            <p:nvPr/>
          </p:nvPicPr>
          <p:blipFill rotWithShape="1">
            <a:blip r:embed="rId2"/>
            <a:srcRect l="34117" t="6839" r="32483" b="7084"/>
            <a:stretch/>
          </p:blipFill>
          <p:spPr>
            <a:xfrm>
              <a:off x="8531968" y="802894"/>
              <a:ext cx="3117574" cy="2585049"/>
            </a:xfrm>
            <a:prstGeom prst="rect">
              <a:avLst/>
            </a:prstGeom>
          </p:spPr>
        </p:pic>
        <p:sp>
          <p:nvSpPr>
            <p:cNvPr id="14" name="Oval 13">
              <a:extLst>
                <a:ext uri="{FF2B5EF4-FFF2-40B4-BE49-F238E27FC236}">
                  <a16:creationId xmlns:a16="http://schemas.microsoft.com/office/drawing/2014/main" id="{F531E9ED-01F2-1CE7-68F6-3B2D20326C98}"/>
                </a:ext>
              </a:extLst>
            </p:cNvPr>
            <p:cNvSpPr/>
            <p:nvPr/>
          </p:nvSpPr>
          <p:spPr>
            <a:xfrm>
              <a:off x="9100156" y="1206735"/>
              <a:ext cx="2395328" cy="3578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9" name="Group 28">
            <a:extLst>
              <a:ext uri="{FF2B5EF4-FFF2-40B4-BE49-F238E27FC236}">
                <a16:creationId xmlns:a16="http://schemas.microsoft.com/office/drawing/2014/main" id="{342437BF-7D25-4F47-5EF7-3F9FB733D2F2}"/>
              </a:ext>
            </a:extLst>
          </p:cNvPr>
          <p:cNvGrpSpPr/>
          <p:nvPr/>
        </p:nvGrpSpPr>
        <p:grpSpPr>
          <a:xfrm>
            <a:off x="8128748" y="2747422"/>
            <a:ext cx="3599340" cy="3205875"/>
            <a:chOff x="8378163" y="4184416"/>
            <a:chExt cx="3117575" cy="2777919"/>
          </a:xfrm>
        </p:grpSpPr>
        <p:pic>
          <p:nvPicPr>
            <p:cNvPr id="12" name="Picture 11">
              <a:extLst>
                <a:ext uri="{FF2B5EF4-FFF2-40B4-BE49-F238E27FC236}">
                  <a16:creationId xmlns:a16="http://schemas.microsoft.com/office/drawing/2014/main" id="{3315122F-64B2-1BFC-052C-F5941A65835E}"/>
                </a:ext>
              </a:extLst>
            </p:cNvPr>
            <p:cNvPicPr>
              <a:picLocks noChangeAspect="1"/>
            </p:cNvPicPr>
            <p:nvPr/>
          </p:nvPicPr>
          <p:blipFill rotWithShape="1">
            <a:blip r:embed="rId2">
              <a:clrChange>
                <a:clrFrom>
                  <a:srgbClr val="FFFFFF"/>
                </a:clrFrom>
                <a:clrTo>
                  <a:srgbClr val="FFFFFF">
                    <a:alpha val="0"/>
                  </a:srgbClr>
                </a:clrTo>
              </a:clrChange>
            </a:blip>
            <a:srcRect l="66896" t="8654" r="-296" b="5269"/>
            <a:stretch/>
          </p:blipFill>
          <p:spPr>
            <a:xfrm>
              <a:off x="8378163" y="4184416"/>
              <a:ext cx="3117575" cy="2585049"/>
            </a:xfrm>
            <a:prstGeom prst="rect">
              <a:avLst/>
            </a:prstGeom>
          </p:spPr>
        </p:pic>
        <p:sp>
          <p:nvSpPr>
            <p:cNvPr id="15" name="Oval 14">
              <a:extLst>
                <a:ext uri="{FF2B5EF4-FFF2-40B4-BE49-F238E27FC236}">
                  <a16:creationId xmlns:a16="http://schemas.microsoft.com/office/drawing/2014/main" id="{863D60F9-9D7C-F899-C25B-4E4E78B44A29}"/>
                </a:ext>
              </a:extLst>
            </p:cNvPr>
            <p:cNvSpPr/>
            <p:nvPr/>
          </p:nvSpPr>
          <p:spPr>
            <a:xfrm>
              <a:off x="10286471" y="4468400"/>
              <a:ext cx="195224" cy="44995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A054E3EA-1525-EFFD-FBD6-CB9DBAEF6A78}"/>
                </a:ext>
              </a:extLst>
            </p:cNvPr>
            <p:cNvSpPr/>
            <p:nvPr/>
          </p:nvSpPr>
          <p:spPr>
            <a:xfrm rot="18803434">
              <a:off x="9250837" y="6158451"/>
              <a:ext cx="1402068" cy="205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20" name="Picture 19">
            <a:extLst>
              <a:ext uri="{FF2B5EF4-FFF2-40B4-BE49-F238E27FC236}">
                <a16:creationId xmlns:a16="http://schemas.microsoft.com/office/drawing/2014/main" id="{09741F0F-0562-4E0A-6E80-207E8BC2ECEC}"/>
              </a:ext>
            </a:extLst>
          </p:cNvPr>
          <p:cNvPicPr>
            <a:picLocks noChangeAspect="1"/>
          </p:cNvPicPr>
          <p:nvPr/>
        </p:nvPicPr>
        <p:blipFill>
          <a:blip r:embed="rId3"/>
          <a:stretch>
            <a:fillRect/>
          </a:stretch>
        </p:blipFill>
        <p:spPr>
          <a:xfrm>
            <a:off x="-5852970" y="1040098"/>
            <a:ext cx="5380261" cy="3130169"/>
          </a:xfrm>
          <a:prstGeom prst="rect">
            <a:avLst/>
          </a:prstGeom>
        </p:spPr>
      </p:pic>
      <p:sp>
        <p:nvSpPr>
          <p:cNvPr id="22" name="Rectangle 21">
            <a:extLst>
              <a:ext uri="{FF2B5EF4-FFF2-40B4-BE49-F238E27FC236}">
                <a16:creationId xmlns:a16="http://schemas.microsoft.com/office/drawing/2014/main" id="{7DE2A8E3-15CE-0062-C72F-954F3DB7084A}"/>
              </a:ext>
            </a:extLst>
          </p:cNvPr>
          <p:cNvSpPr/>
          <p:nvPr/>
        </p:nvSpPr>
        <p:spPr>
          <a:xfrm>
            <a:off x="4184299" y="2089345"/>
            <a:ext cx="3713672" cy="74214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Smaller differences across models, on average lower std. deviation</a:t>
            </a:r>
          </a:p>
        </p:txBody>
      </p:sp>
      <p:sp>
        <p:nvSpPr>
          <p:cNvPr id="23" name="Rectangle 22">
            <a:extLst>
              <a:ext uri="{FF2B5EF4-FFF2-40B4-BE49-F238E27FC236}">
                <a16:creationId xmlns:a16="http://schemas.microsoft.com/office/drawing/2014/main" id="{6E7B52EF-02B5-E5F7-99CF-57510D4B27B9}"/>
              </a:ext>
            </a:extLst>
          </p:cNvPr>
          <p:cNvSpPr/>
          <p:nvPr/>
        </p:nvSpPr>
        <p:spPr>
          <a:xfrm>
            <a:off x="8153400" y="2105051"/>
            <a:ext cx="3713672" cy="74214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Some models benefit more than others from the combination of features</a:t>
            </a:r>
          </a:p>
        </p:txBody>
      </p:sp>
      <p:sp>
        <p:nvSpPr>
          <p:cNvPr id="24" name="Rectangle 23">
            <a:extLst>
              <a:ext uri="{FF2B5EF4-FFF2-40B4-BE49-F238E27FC236}">
                <a16:creationId xmlns:a16="http://schemas.microsoft.com/office/drawing/2014/main" id="{6A101A97-CBAD-3661-8215-E3147C114526}"/>
              </a:ext>
            </a:extLst>
          </p:cNvPr>
          <p:cNvSpPr/>
          <p:nvPr/>
        </p:nvSpPr>
        <p:spPr>
          <a:xfrm>
            <a:off x="215197" y="2092361"/>
            <a:ext cx="3713672" cy="74214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Longer training does not always translate in better performance </a:t>
            </a:r>
          </a:p>
        </p:txBody>
      </p:sp>
      <p:pic>
        <p:nvPicPr>
          <p:cNvPr id="8" name="Picture 7">
            <a:extLst>
              <a:ext uri="{FF2B5EF4-FFF2-40B4-BE49-F238E27FC236}">
                <a16:creationId xmlns:a16="http://schemas.microsoft.com/office/drawing/2014/main" id="{515649C0-0333-4FB5-9092-681ADBA0EF60}"/>
              </a:ext>
            </a:extLst>
          </p:cNvPr>
          <p:cNvPicPr>
            <a:picLocks noChangeAspect="1"/>
          </p:cNvPicPr>
          <p:nvPr/>
        </p:nvPicPr>
        <p:blipFill rotWithShape="1">
          <a:blip r:embed="rId2">
            <a:clrChange>
              <a:clrFrom>
                <a:srgbClr val="FFFFFF"/>
              </a:clrFrom>
              <a:clrTo>
                <a:srgbClr val="FFFFFF">
                  <a:alpha val="0"/>
                </a:srgbClr>
              </a:clrTo>
            </a:clrChange>
          </a:blip>
          <a:srcRect t="9378" r="64967" b="4545"/>
          <a:stretch/>
        </p:blipFill>
        <p:spPr>
          <a:xfrm>
            <a:off x="-4914" y="2747422"/>
            <a:ext cx="3775289" cy="2983292"/>
          </a:xfrm>
          <a:prstGeom prst="rect">
            <a:avLst/>
          </a:prstGeom>
        </p:spPr>
      </p:pic>
      <p:sp>
        <p:nvSpPr>
          <p:cNvPr id="13" name="Oval 12">
            <a:extLst>
              <a:ext uri="{FF2B5EF4-FFF2-40B4-BE49-F238E27FC236}">
                <a16:creationId xmlns:a16="http://schemas.microsoft.com/office/drawing/2014/main" id="{11B3A756-2845-826C-EDFA-62F2F16D1D7A}"/>
              </a:ext>
            </a:extLst>
          </p:cNvPr>
          <p:cNvSpPr/>
          <p:nvPr/>
        </p:nvSpPr>
        <p:spPr>
          <a:xfrm>
            <a:off x="1842571" y="3090311"/>
            <a:ext cx="275402" cy="4129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a:extLst>
              <a:ext uri="{FF2B5EF4-FFF2-40B4-BE49-F238E27FC236}">
                <a16:creationId xmlns:a16="http://schemas.microsoft.com/office/drawing/2014/main" id="{038676C1-778D-558B-2BC5-3B276CAA02C3}"/>
              </a:ext>
            </a:extLst>
          </p:cNvPr>
          <p:cNvSpPr/>
          <p:nvPr/>
        </p:nvSpPr>
        <p:spPr>
          <a:xfrm rot="18803434">
            <a:off x="605442" y="5069027"/>
            <a:ext cx="1618065" cy="237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D715C1D2-7C80-833C-C643-139B6B0A3D6A}"/>
              </a:ext>
            </a:extLst>
          </p:cNvPr>
          <p:cNvSpPr/>
          <p:nvPr/>
        </p:nvSpPr>
        <p:spPr>
          <a:xfrm>
            <a:off x="2798820" y="3143840"/>
            <a:ext cx="275402" cy="4129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A2BD2636-3B02-69BE-1232-53159B0BF74D}"/>
              </a:ext>
            </a:extLst>
          </p:cNvPr>
          <p:cNvSpPr/>
          <p:nvPr/>
        </p:nvSpPr>
        <p:spPr>
          <a:xfrm rot="18803434">
            <a:off x="1569342" y="5069027"/>
            <a:ext cx="1618065" cy="2374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3095D6A5-80F0-DFB8-947E-78366B37CA42}"/>
              </a:ext>
            </a:extLst>
          </p:cNvPr>
          <p:cNvSpPr/>
          <p:nvPr/>
        </p:nvSpPr>
        <p:spPr>
          <a:xfrm>
            <a:off x="3265468" y="3319719"/>
            <a:ext cx="275402" cy="41293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6202D621-CF21-0AFF-3916-5C7736B1208D}"/>
              </a:ext>
            </a:extLst>
          </p:cNvPr>
          <p:cNvSpPr/>
          <p:nvPr/>
        </p:nvSpPr>
        <p:spPr>
          <a:xfrm rot="18803434">
            <a:off x="2035990" y="5107264"/>
            <a:ext cx="1618065" cy="23748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3720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AE1A-6AE6-F35A-B4D1-B45C8534B492}"/>
              </a:ext>
            </a:extLst>
          </p:cNvPr>
          <p:cNvSpPr>
            <a:spLocks noGrp="1"/>
          </p:cNvSpPr>
          <p:nvPr>
            <p:ph type="title"/>
          </p:nvPr>
        </p:nvSpPr>
        <p:spPr/>
        <p:txBody>
          <a:bodyPr/>
          <a:lstStyle/>
          <a:p>
            <a:r>
              <a:rPr lang="en-AU"/>
              <a:t>Accuracy std. dev. Comparison </a:t>
            </a:r>
          </a:p>
        </p:txBody>
      </p:sp>
      <p:pic>
        <p:nvPicPr>
          <p:cNvPr id="7" name="Content Placeholder 6">
            <a:extLst>
              <a:ext uri="{FF2B5EF4-FFF2-40B4-BE49-F238E27FC236}">
                <a16:creationId xmlns:a16="http://schemas.microsoft.com/office/drawing/2014/main" id="{7FE67250-8763-E33D-5A07-0612E0CA8D0D}"/>
              </a:ext>
            </a:extLst>
          </p:cNvPr>
          <p:cNvPicPr>
            <a:picLocks noGrp="1" noChangeAspect="1"/>
          </p:cNvPicPr>
          <p:nvPr>
            <p:ph idx="1"/>
          </p:nvPr>
        </p:nvPicPr>
        <p:blipFill>
          <a:blip r:embed="rId2"/>
          <a:stretch>
            <a:fillRect/>
          </a:stretch>
        </p:blipFill>
        <p:spPr>
          <a:xfrm>
            <a:off x="621632" y="2030585"/>
            <a:ext cx="8813800" cy="3746500"/>
          </a:xfrm>
          <a:prstGeom prst="rect">
            <a:avLst/>
          </a:prstGeom>
        </p:spPr>
      </p:pic>
      <p:sp>
        <p:nvSpPr>
          <p:cNvPr id="4" name="Date Placeholder 3">
            <a:extLst>
              <a:ext uri="{FF2B5EF4-FFF2-40B4-BE49-F238E27FC236}">
                <a16:creationId xmlns:a16="http://schemas.microsoft.com/office/drawing/2014/main" id="{0615617E-BDB8-190B-FF3C-CC809E0A81DF}"/>
              </a:ext>
            </a:extLst>
          </p:cNvPr>
          <p:cNvSpPr>
            <a:spLocks noGrp="1"/>
          </p:cNvSpPr>
          <p:nvPr>
            <p:ph type="dt" sz="half" idx="10"/>
          </p:nvPr>
        </p:nvSpPr>
        <p:spPr/>
        <p:txBody>
          <a:bodyPr/>
          <a:lstStyle/>
          <a:p>
            <a:fld id="{522B7D7F-BD91-354A-8580-9EA35C2AFC94}" type="datetime1">
              <a:rPr lang="en-AU" smtClean="0"/>
              <a:t>20/10/2025</a:t>
            </a:fld>
            <a:endParaRPr lang="en-AU"/>
          </a:p>
        </p:txBody>
      </p:sp>
      <p:sp>
        <p:nvSpPr>
          <p:cNvPr id="5" name="Footer Placeholder 4">
            <a:extLst>
              <a:ext uri="{FF2B5EF4-FFF2-40B4-BE49-F238E27FC236}">
                <a16:creationId xmlns:a16="http://schemas.microsoft.com/office/drawing/2014/main" id="{D4042F31-8940-E268-7747-EB36823D787E}"/>
              </a:ext>
            </a:extLst>
          </p:cNvPr>
          <p:cNvSpPr>
            <a:spLocks noGrp="1"/>
          </p:cNvSpPr>
          <p:nvPr>
            <p:ph type="ftr" sz="quarter" idx="11"/>
          </p:nvPr>
        </p:nvSpPr>
        <p:spPr/>
        <p:txBody>
          <a:bodyPr/>
          <a:lstStyle/>
          <a:p>
            <a:r>
              <a:rPr lang="en-AU"/>
              <a:t>A Multi-Method Approach to Molecular Activity Prediction</a:t>
            </a:r>
          </a:p>
        </p:txBody>
      </p:sp>
      <p:sp>
        <p:nvSpPr>
          <p:cNvPr id="6" name="Slide Number Placeholder 5">
            <a:extLst>
              <a:ext uri="{FF2B5EF4-FFF2-40B4-BE49-F238E27FC236}">
                <a16:creationId xmlns:a16="http://schemas.microsoft.com/office/drawing/2014/main" id="{CB923FB4-6DFC-E86B-2681-C0BDA63C059D}"/>
              </a:ext>
            </a:extLst>
          </p:cNvPr>
          <p:cNvSpPr>
            <a:spLocks noGrp="1"/>
          </p:cNvSpPr>
          <p:nvPr>
            <p:ph type="sldNum" sz="quarter" idx="12"/>
          </p:nvPr>
        </p:nvSpPr>
        <p:spPr/>
        <p:txBody>
          <a:bodyPr/>
          <a:lstStyle/>
          <a:p>
            <a:fld id="{BDFE8AA4-FEF7-A840-AF01-B040DC34D9F0}" type="slidenum">
              <a:rPr lang="en-AU" smtClean="0"/>
              <a:t>23</a:t>
            </a:fld>
            <a:endParaRPr lang="en-AU"/>
          </a:p>
        </p:txBody>
      </p:sp>
      <p:sp>
        <p:nvSpPr>
          <p:cNvPr id="8" name="Rectangle 7">
            <a:extLst>
              <a:ext uri="{FF2B5EF4-FFF2-40B4-BE49-F238E27FC236}">
                <a16:creationId xmlns:a16="http://schemas.microsoft.com/office/drawing/2014/main" id="{1EBF82E9-801A-A7AA-1411-5515E5C478FA}"/>
              </a:ext>
            </a:extLst>
          </p:cNvPr>
          <p:cNvSpPr/>
          <p:nvPr/>
        </p:nvSpPr>
        <p:spPr>
          <a:xfrm>
            <a:off x="9572604" y="3232337"/>
            <a:ext cx="2001078" cy="202288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On average std. deviation decreases when adding both characteristics together, but not always</a:t>
            </a:r>
          </a:p>
        </p:txBody>
      </p:sp>
      <p:sp>
        <p:nvSpPr>
          <p:cNvPr id="9" name="Rectangle 8">
            <a:extLst>
              <a:ext uri="{FF2B5EF4-FFF2-40B4-BE49-F238E27FC236}">
                <a16:creationId xmlns:a16="http://schemas.microsoft.com/office/drawing/2014/main" id="{6896BBAD-8922-92CB-A4F3-A45760E1D2FA}"/>
              </a:ext>
            </a:extLst>
          </p:cNvPr>
          <p:cNvSpPr/>
          <p:nvPr/>
        </p:nvSpPr>
        <p:spPr>
          <a:xfrm>
            <a:off x="9569290" y="1748094"/>
            <a:ext cx="2001078" cy="11585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GT lower std. deviation</a:t>
            </a:r>
          </a:p>
        </p:txBody>
      </p:sp>
    </p:spTree>
    <p:extLst>
      <p:ext uri="{BB962C8B-B14F-4D97-AF65-F5344CB8AC3E}">
        <p14:creationId xmlns:p14="http://schemas.microsoft.com/office/powerpoint/2010/main" val="302446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D3A680-7C46-8444-91D1-8514293FA5C4}"/>
              </a:ext>
            </a:extLst>
          </p:cNvPr>
          <p:cNvSpPr>
            <a:spLocks noGrp="1"/>
          </p:cNvSpPr>
          <p:nvPr>
            <p:ph type="dt" sz="half" idx="10"/>
          </p:nvPr>
        </p:nvSpPr>
        <p:spPr/>
        <p:txBody>
          <a:bodyPr/>
          <a:lstStyle/>
          <a:p>
            <a:fld id="{E0ADA04B-3500-BC40-845D-C5386DD823BF}" type="datetime1">
              <a:rPr lang="en-AU" smtClean="0"/>
              <a:t>20/10/2025</a:t>
            </a:fld>
            <a:endParaRPr lang="en-AU"/>
          </a:p>
        </p:txBody>
      </p:sp>
      <p:sp>
        <p:nvSpPr>
          <p:cNvPr id="3" name="Footer Placeholder 2">
            <a:extLst>
              <a:ext uri="{FF2B5EF4-FFF2-40B4-BE49-F238E27FC236}">
                <a16:creationId xmlns:a16="http://schemas.microsoft.com/office/drawing/2014/main" id="{54470E6A-ABCA-1422-A9C5-0D873A1AD695}"/>
              </a:ext>
            </a:extLst>
          </p:cNvPr>
          <p:cNvSpPr>
            <a:spLocks noGrp="1"/>
          </p:cNvSpPr>
          <p:nvPr>
            <p:ph type="ftr" sz="quarter" idx="11"/>
          </p:nvPr>
        </p:nvSpPr>
        <p:spPr/>
        <p:txBody>
          <a:bodyPr/>
          <a:lstStyle/>
          <a:p>
            <a:r>
              <a:rPr lang="en-AU"/>
              <a:t>A Multi-Method Approach to Molecular Activity Prediction</a:t>
            </a:r>
          </a:p>
        </p:txBody>
      </p:sp>
      <p:sp>
        <p:nvSpPr>
          <p:cNvPr id="4" name="Slide Number Placeholder 3">
            <a:extLst>
              <a:ext uri="{FF2B5EF4-FFF2-40B4-BE49-F238E27FC236}">
                <a16:creationId xmlns:a16="http://schemas.microsoft.com/office/drawing/2014/main" id="{6BCEE49A-8441-4D09-5F8D-103ADA7F1156}"/>
              </a:ext>
            </a:extLst>
          </p:cNvPr>
          <p:cNvSpPr>
            <a:spLocks noGrp="1"/>
          </p:cNvSpPr>
          <p:nvPr>
            <p:ph type="sldNum" sz="quarter" idx="12"/>
          </p:nvPr>
        </p:nvSpPr>
        <p:spPr/>
        <p:txBody>
          <a:bodyPr/>
          <a:lstStyle/>
          <a:p>
            <a:fld id="{BDFE8AA4-FEF7-A840-AF01-B040DC34D9F0}" type="slidenum">
              <a:rPr lang="en-AU" smtClean="0"/>
              <a:t>24</a:t>
            </a:fld>
            <a:endParaRPr lang="en-AU"/>
          </a:p>
        </p:txBody>
      </p:sp>
      <p:sp>
        <p:nvSpPr>
          <p:cNvPr id="5" name="TextBox 4">
            <a:extLst>
              <a:ext uri="{FF2B5EF4-FFF2-40B4-BE49-F238E27FC236}">
                <a16:creationId xmlns:a16="http://schemas.microsoft.com/office/drawing/2014/main" id="{3F89325D-7AB1-B96F-7A56-AEF48494FE6D}"/>
              </a:ext>
            </a:extLst>
          </p:cNvPr>
          <p:cNvSpPr txBox="1"/>
          <p:nvPr/>
        </p:nvSpPr>
        <p:spPr>
          <a:xfrm>
            <a:off x="838200" y="2403684"/>
            <a:ext cx="8473345" cy="1107996"/>
          </a:xfrm>
          <a:prstGeom prst="rect">
            <a:avLst/>
          </a:prstGeom>
          <a:noFill/>
        </p:spPr>
        <p:txBody>
          <a:bodyPr wrap="none" rtlCol="0">
            <a:spAutoFit/>
          </a:bodyPr>
          <a:lstStyle/>
          <a:p>
            <a:r>
              <a:rPr lang="en-AU" sz="6600" b="1">
                <a:solidFill>
                  <a:schemeClr val="accent1"/>
                </a:solidFill>
              </a:rPr>
              <a:t>Evaluation GNN models</a:t>
            </a:r>
          </a:p>
        </p:txBody>
      </p:sp>
    </p:spTree>
    <p:extLst>
      <p:ext uri="{BB962C8B-B14F-4D97-AF65-F5344CB8AC3E}">
        <p14:creationId xmlns:p14="http://schemas.microsoft.com/office/powerpoint/2010/main" val="946450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28D2B-14BC-D32B-A4E6-0C37A8D0E189}"/>
              </a:ext>
            </a:extLst>
          </p:cNvPr>
          <p:cNvSpPr>
            <a:spLocks noGrp="1"/>
          </p:cNvSpPr>
          <p:nvPr>
            <p:ph type="title"/>
          </p:nvPr>
        </p:nvSpPr>
        <p:spPr>
          <a:xfrm>
            <a:off x="838200" y="365125"/>
            <a:ext cx="10515600" cy="1325563"/>
          </a:xfrm>
        </p:spPr>
        <p:txBody>
          <a:bodyPr/>
          <a:lstStyle/>
          <a:p>
            <a:r>
              <a:rPr lang="en-US">
                <a:ea typeface="Calibri Light"/>
                <a:cs typeface="Calibri Light"/>
              </a:rPr>
              <a:t>GNNs Performance Comparison</a:t>
            </a:r>
            <a:endParaRPr lang="en-US"/>
          </a:p>
        </p:txBody>
      </p:sp>
      <p:sp>
        <p:nvSpPr>
          <p:cNvPr id="5" name="Date Placeholder 4">
            <a:extLst>
              <a:ext uri="{FF2B5EF4-FFF2-40B4-BE49-F238E27FC236}">
                <a16:creationId xmlns:a16="http://schemas.microsoft.com/office/drawing/2014/main" id="{DB7B7D9B-3617-DB08-30C5-65B97852C144}"/>
              </a:ext>
            </a:extLst>
          </p:cNvPr>
          <p:cNvSpPr>
            <a:spLocks noGrp="1"/>
          </p:cNvSpPr>
          <p:nvPr>
            <p:ph type="dt" sz="half" idx="10"/>
          </p:nvPr>
        </p:nvSpPr>
        <p:spPr/>
        <p:txBody>
          <a:bodyPr/>
          <a:lstStyle/>
          <a:p>
            <a:fld id="{35E7F073-9118-8C4D-9C38-4FF35E7A7646}" type="datetime1">
              <a:rPr lang="en-AU" smtClean="0"/>
              <a:t>20/10/2025</a:t>
            </a:fld>
            <a:endParaRPr lang="en-AU"/>
          </a:p>
        </p:txBody>
      </p:sp>
      <p:sp>
        <p:nvSpPr>
          <p:cNvPr id="6" name="Footer Placeholder 5">
            <a:extLst>
              <a:ext uri="{FF2B5EF4-FFF2-40B4-BE49-F238E27FC236}">
                <a16:creationId xmlns:a16="http://schemas.microsoft.com/office/drawing/2014/main" id="{21E124ED-D49B-9A99-5DD5-CF0398FA8B7A}"/>
              </a:ext>
            </a:extLst>
          </p:cNvPr>
          <p:cNvSpPr>
            <a:spLocks noGrp="1"/>
          </p:cNvSpPr>
          <p:nvPr>
            <p:ph type="ftr" sz="quarter" idx="11"/>
          </p:nvPr>
        </p:nvSpPr>
        <p:spPr/>
        <p:txBody>
          <a:bodyPr/>
          <a:lstStyle/>
          <a:p>
            <a:r>
              <a:rPr lang="en-AU"/>
              <a:t>A Multi-Method Approach to Molecular Activity Prediction</a:t>
            </a:r>
          </a:p>
        </p:txBody>
      </p:sp>
      <p:sp>
        <p:nvSpPr>
          <p:cNvPr id="7" name="Slide Number Placeholder 6">
            <a:extLst>
              <a:ext uri="{FF2B5EF4-FFF2-40B4-BE49-F238E27FC236}">
                <a16:creationId xmlns:a16="http://schemas.microsoft.com/office/drawing/2014/main" id="{6D99FB9C-61EE-A8FF-6DC3-EC45629A8C50}"/>
              </a:ext>
            </a:extLst>
          </p:cNvPr>
          <p:cNvSpPr>
            <a:spLocks noGrp="1"/>
          </p:cNvSpPr>
          <p:nvPr>
            <p:ph type="sldNum" sz="quarter" idx="12"/>
          </p:nvPr>
        </p:nvSpPr>
        <p:spPr/>
        <p:txBody>
          <a:bodyPr/>
          <a:lstStyle/>
          <a:p>
            <a:fld id="{BDFE8AA4-FEF7-A840-AF01-B040DC34D9F0}" type="slidenum">
              <a:rPr lang="en-AU" smtClean="0"/>
              <a:t>25</a:t>
            </a:fld>
            <a:endParaRPr lang="en-AU"/>
          </a:p>
        </p:txBody>
      </p:sp>
      <p:pic>
        <p:nvPicPr>
          <p:cNvPr id="24" name="Picture 23" descr="A graph of blue and orange bars&#10;&#10;AI-generated content may be incorrect.">
            <a:extLst>
              <a:ext uri="{FF2B5EF4-FFF2-40B4-BE49-F238E27FC236}">
                <a16:creationId xmlns:a16="http://schemas.microsoft.com/office/drawing/2014/main" id="{1001C884-2DB1-EC5E-1836-1F6454918F86}"/>
              </a:ext>
            </a:extLst>
          </p:cNvPr>
          <p:cNvPicPr>
            <a:picLocks noChangeAspect="1"/>
          </p:cNvPicPr>
          <p:nvPr/>
        </p:nvPicPr>
        <p:blipFill>
          <a:blip r:embed="rId3"/>
          <a:stretch>
            <a:fillRect/>
          </a:stretch>
        </p:blipFill>
        <p:spPr>
          <a:xfrm>
            <a:off x="-19546" y="1610789"/>
            <a:ext cx="6055697" cy="2866874"/>
          </a:xfrm>
          <a:prstGeom prst="rect">
            <a:avLst/>
          </a:prstGeom>
        </p:spPr>
      </p:pic>
      <p:pic>
        <p:nvPicPr>
          <p:cNvPr id="37" name="Picture 36" descr="A graph of different colored bars&#10;&#10;AI-generated content may be incorrect.">
            <a:extLst>
              <a:ext uri="{FF2B5EF4-FFF2-40B4-BE49-F238E27FC236}">
                <a16:creationId xmlns:a16="http://schemas.microsoft.com/office/drawing/2014/main" id="{06955BDA-EA28-4BD1-BD4E-9108A33B24DC}"/>
              </a:ext>
            </a:extLst>
          </p:cNvPr>
          <p:cNvPicPr>
            <a:picLocks noChangeAspect="1"/>
          </p:cNvPicPr>
          <p:nvPr/>
        </p:nvPicPr>
        <p:blipFill>
          <a:blip r:embed="rId4"/>
          <a:stretch>
            <a:fillRect/>
          </a:stretch>
        </p:blipFill>
        <p:spPr>
          <a:xfrm>
            <a:off x="5933809" y="1610789"/>
            <a:ext cx="6055693" cy="2866874"/>
          </a:xfrm>
          <a:prstGeom prst="rect">
            <a:avLst/>
          </a:prstGeom>
        </p:spPr>
      </p:pic>
      <p:sp>
        <p:nvSpPr>
          <p:cNvPr id="26" name="TextBox 25">
            <a:extLst>
              <a:ext uri="{FF2B5EF4-FFF2-40B4-BE49-F238E27FC236}">
                <a16:creationId xmlns:a16="http://schemas.microsoft.com/office/drawing/2014/main" id="{F87F50D8-80E1-0148-2157-CD071A225911}"/>
              </a:ext>
            </a:extLst>
          </p:cNvPr>
          <p:cNvSpPr txBox="1"/>
          <p:nvPr/>
        </p:nvSpPr>
        <p:spPr>
          <a:xfrm>
            <a:off x="1393142" y="4263376"/>
            <a:ext cx="4376515" cy="33855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Increase in structural differences between classes</a:t>
            </a:r>
          </a:p>
        </p:txBody>
      </p:sp>
      <p:sp>
        <p:nvSpPr>
          <p:cNvPr id="28" name="TextBox 27">
            <a:extLst>
              <a:ext uri="{FF2B5EF4-FFF2-40B4-BE49-F238E27FC236}">
                <a16:creationId xmlns:a16="http://schemas.microsoft.com/office/drawing/2014/main" id="{2E6E5F7E-3FB4-9952-505E-B416A911A138}"/>
              </a:ext>
            </a:extLst>
          </p:cNvPr>
          <p:cNvSpPr txBox="1"/>
          <p:nvPr/>
        </p:nvSpPr>
        <p:spPr>
          <a:xfrm>
            <a:off x="6652991" y="3504272"/>
            <a:ext cx="980081"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1D35"/>
                </a:solidFill>
                <a:ea typeface="+mn-lt"/>
                <a:cs typeface="+mn-lt"/>
              </a:rPr>
              <a:t>ΔAUC=4.8%</a:t>
            </a:r>
            <a:endParaRPr lang="en-US" sz="1200" b="1">
              <a:ea typeface="Calibri"/>
              <a:cs typeface="Calibri"/>
            </a:endParaRPr>
          </a:p>
        </p:txBody>
      </p:sp>
      <p:sp>
        <p:nvSpPr>
          <p:cNvPr id="29" name="TextBox 28">
            <a:extLst>
              <a:ext uri="{FF2B5EF4-FFF2-40B4-BE49-F238E27FC236}">
                <a16:creationId xmlns:a16="http://schemas.microsoft.com/office/drawing/2014/main" id="{5235B799-BE5C-520A-3038-581C4D3292F9}"/>
              </a:ext>
            </a:extLst>
          </p:cNvPr>
          <p:cNvSpPr txBox="1"/>
          <p:nvPr/>
        </p:nvSpPr>
        <p:spPr>
          <a:xfrm>
            <a:off x="7997577" y="3504272"/>
            <a:ext cx="980081"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1D35"/>
                </a:solidFill>
                <a:ea typeface="+mn-lt"/>
                <a:cs typeface="+mn-lt"/>
              </a:rPr>
              <a:t>ΔAUC=4.9%</a:t>
            </a:r>
            <a:endParaRPr lang="en-US" sz="1200" b="1">
              <a:ea typeface="Calibri"/>
              <a:cs typeface="Calibri"/>
            </a:endParaRPr>
          </a:p>
        </p:txBody>
      </p:sp>
      <p:sp>
        <p:nvSpPr>
          <p:cNvPr id="30" name="TextBox 29">
            <a:extLst>
              <a:ext uri="{FF2B5EF4-FFF2-40B4-BE49-F238E27FC236}">
                <a16:creationId xmlns:a16="http://schemas.microsoft.com/office/drawing/2014/main" id="{B2927178-5442-7268-5CA0-83C1839A16BB}"/>
              </a:ext>
            </a:extLst>
          </p:cNvPr>
          <p:cNvSpPr txBox="1"/>
          <p:nvPr/>
        </p:nvSpPr>
        <p:spPr>
          <a:xfrm>
            <a:off x="9357263" y="3504272"/>
            <a:ext cx="1007964"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1D35"/>
                </a:solidFill>
                <a:ea typeface="+mn-lt"/>
                <a:cs typeface="+mn-lt"/>
              </a:rPr>
              <a:t>ΔAUC=31.9%</a:t>
            </a:r>
            <a:endParaRPr lang="en-US" sz="1200" b="1">
              <a:ea typeface="Calibri"/>
              <a:cs typeface="Calibri"/>
            </a:endParaRPr>
          </a:p>
        </p:txBody>
      </p:sp>
      <p:sp>
        <p:nvSpPr>
          <p:cNvPr id="31" name="TextBox 30">
            <a:extLst>
              <a:ext uri="{FF2B5EF4-FFF2-40B4-BE49-F238E27FC236}">
                <a16:creationId xmlns:a16="http://schemas.microsoft.com/office/drawing/2014/main" id="{AA77E65E-2A9B-B9F5-33BB-25D1FD485E21}"/>
              </a:ext>
            </a:extLst>
          </p:cNvPr>
          <p:cNvSpPr txBox="1"/>
          <p:nvPr/>
        </p:nvSpPr>
        <p:spPr>
          <a:xfrm>
            <a:off x="10681849" y="3504272"/>
            <a:ext cx="1007964"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1D35"/>
                </a:solidFill>
                <a:ea typeface="+mn-lt"/>
                <a:cs typeface="+mn-lt"/>
              </a:rPr>
              <a:t>ΔAUC=22.3%</a:t>
            </a:r>
            <a:endParaRPr lang="en-US" sz="1200" b="1">
              <a:ea typeface="Calibri"/>
              <a:cs typeface="Calibri"/>
            </a:endParaRPr>
          </a:p>
        </p:txBody>
      </p:sp>
      <p:sp>
        <p:nvSpPr>
          <p:cNvPr id="32" name="TextBox 31">
            <a:extLst>
              <a:ext uri="{FF2B5EF4-FFF2-40B4-BE49-F238E27FC236}">
                <a16:creationId xmlns:a16="http://schemas.microsoft.com/office/drawing/2014/main" id="{8DD99FFD-4979-9EA6-44B7-0D7D4423857E}"/>
              </a:ext>
            </a:extLst>
          </p:cNvPr>
          <p:cNvSpPr txBox="1"/>
          <p:nvPr/>
        </p:nvSpPr>
        <p:spPr>
          <a:xfrm>
            <a:off x="670980" y="3504272"/>
            <a:ext cx="980081"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1D35"/>
                </a:solidFill>
                <a:ea typeface="+mn-lt"/>
                <a:cs typeface="+mn-lt"/>
              </a:rPr>
              <a:t>ΔACC=-3.4%</a:t>
            </a:r>
            <a:endParaRPr lang="en-US" sz="1200" b="1">
              <a:ea typeface="Calibri"/>
              <a:cs typeface="Calibri"/>
            </a:endParaRPr>
          </a:p>
        </p:txBody>
      </p:sp>
      <p:sp>
        <p:nvSpPr>
          <p:cNvPr id="33" name="TextBox 32">
            <a:extLst>
              <a:ext uri="{FF2B5EF4-FFF2-40B4-BE49-F238E27FC236}">
                <a16:creationId xmlns:a16="http://schemas.microsoft.com/office/drawing/2014/main" id="{C69A8AAD-B4E6-AEAF-1222-05A3C1B467E6}"/>
              </a:ext>
            </a:extLst>
          </p:cNvPr>
          <p:cNvSpPr txBox="1"/>
          <p:nvPr/>
        </p:nvSpPr>
        <p:spPr>
          <a:xfrm>
            <a:off x="2024873" y="3504272"/>
            <a:ext cx="980081"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1D35"/>
                </a:solidFill>
                <a:ea typeface="+mn-lt"/>
                <a:cs typeface="+mn-lt"/>
              </a:rPr>
              <a:t>ΔACC=5.5%</a:t>
            </a:r>
            <a:endParaRPr lang="en-US" sz="1200" b="1">
              <a:ea typeface="Calibri"/>
              <a:cs typeface="Calibri"/>
            </a:endParaRPr>
          </a:p>
        </p:txBody>
      </p:sp>
      <p:sp>
        <p:nvSpPr>
          <p:cNvPr id="34" name="TextBox 33">
            <a:extLst>
              <a:ext uri="{FF2B5EF4-FFF2-40B4-BE49-F238E27FC236}">
                <a16:creationId xmlns:a16="http://schemas.microsoft.com/office/drawing/2014/main" id="{CE458B83-A70B-D713-8B8E-C5CB25165B54}"/>
              </a:ext>
            </a:extLst>
          </p:cNvPr>
          <p:cNvSpPr txBox="1"/>
          <p:nvPr/>
        </p:nvSpPr>
        <p:spPr>
          <a:xfrm>
            <a:off x="3389458" y="3504272"/>
            <a:ext cx="1185834"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1D35"/>
                </a:solidFill>
                <a:ea typeface="+mn-lt"/>
                <a:cs typeface="+mn-lt"/>
              </a:rPr>
              <a:t>ΔACC=17.1%</a:t>
            </a:r>
            <a:endParaRPr lang="en-US" sz="1200" b="1">
              <a:ea typeface="Calibri"/>
              <a:cs typeface="Calibri"/>
            </a:endParaRPr>
          </a:p>
        </p:txBody>
      </p:sp>
      <p:sp>
        <p:nvSpPr>
          <p:cNvPr id="35" name="TextBox 34">
            <a:extLst>
              <a:ext uri="{FF2B5EF4-FFF2-40B4-BE49-F238E27FC236}">
                <a16:creationId xmlns:a16="http://schemas.microsoft.com/office/drawing/2014/main" id="{3B4C745A-9A1A-E924-8E78-2E7D677FB987}"/>
              </a:ext>
            </a:extLst>
          </p:cNvPr>
          <p:cNvSpPr txBox="1"/>
          <p:nvPr/>
        </p:nvSpPr>
        <p:spPr>
          <a:xfrm>
            <a:off x="4739444" y="3504272"/>
            <a:ext cx="1030213"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1D35"/>
                </a:solidFill>
                <a:ea typeface="+mn-lt"/>
                <a:cs typeface="+mn-lt"/>
              </a:rPr>
              <a:t>ΔACC=14.2%</a:t>
            </a:r>
            <a:endParaRPr lang="en-US" sz="1200" b="1">
              <a:ea typeface="Calibri"/>
              <a:cs typeface="Calibri"/>
            </a:endParaRPr>
          </a:p>
        </p:txBody>
      </p:sp>
      <p:sp>
        <p:nvSpPr>
          <p:cNvPr id="4" name="Rectangle 3">
            <a:extLst>
              <a:ext uri="{FF2B5EF4-FFF2-40B4-BE49-F238E27FC236}">
                <a16:creationId xmlns:a16="http://schemas.microsoft.com/office/drawing/2014/main" id="{E45E49E3-0B59-6936-3FB4-5DB684551D83}"/>
              </a:ext>
            </a:extLst>
          </p:cNvPr>
          <p:cNvSpPr/>
          <p:nvPr/>
        </p:nvSpPr>
        <p:spPr>
          <a:xfrm>
            <a:off x="367058" y="4709868"/>
            <a:ext cx="3106342" cy="139861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err="1"/>
              <a:t>GraphConv</a:t>
            </a:r>
            <a:r>
              <a:rPr lang="en-AU"/>
              <a:t> consistently outperforms </a:t>
            </a:r>
            <a:r>
              <a:rPr lang="en-AU" err="1"/>
              <a:t>GCNConv</a:t>
            </a:r>
            <a:r>
              <a:rPr lang="en-AU"/>
              <a:t> in </a:t>
            </a:r>
          </a:p>
          <a:p>
            <a:pPr algn="ctr"/>
            <a:r>
              <a:rPr lang="en-AU"/>
              <a:t>ROC-AUC</a:t>
            </a:r>
            <a:endParaRPr lang="en-AU">
              <a:ea typeface="Calibri"/>
              <a:cs typeface="Calibri"/>
            </a:endParaRPr>
          </a:p>
        </p:txBody>
      </p:sp>
      <p:sp>
        <p:nvSpPr>
          <p:cNvPr id="8" name="Rectangle 7">
            <a:extLst>
              <a:ext uri="{FF2B5EF4-FFF2-40B4-BE49-F238E27FC236}">
                <a16:creationId xmlns:a16="http://schemas.microsoft.com/office/drawing/2014/main" id="{785ECE4D-D9F3-3677-17F6-2A777B60746D}"/>
              </a:ext>
            </a:extLst>
          </p:cNvPr>
          <p:cNvSpPr/>
          <p:nvPr/>
        </p:nvSpPr>
        <p:spPr>
          <a:xfrm>
            <a:off x="8537029" y="4709868"/>
            <a:ext cx="3106342" cy="139861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With lower structural difference models get closer in performance</a:t>
            </a:r>
          </a:p>
        </p:txBody>
      </p:sp>
      <p:sp>
        <p:nvSpPr>
          <p:cNvPr id="9" name="Rectangle 8">
            <a:extLst>
              <a:ext uri="{FF2B5EF4-FFF2-40B4-BE49-F238E27FC236}">
                <a16:creationId xmlns:a16="http://schemas.microsoft.com/office/drawing/2014/main" id="{99B522CA-A030-DB8E-9487-8787CA44C1D0}"/>
              </a:ext>
            </a:extLst>
          </p:cNvPr>
          <p:cNvSpPr/>
          <p:nvPr/>
        </p:nvSpPr>
        <p:spPr>
          <a:xfrm>
            <a:off x="4452043" y="4709868"/>
            <a:ext cx="3106342" cy="139861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err="1"/>
              <a:t>GraphConv</a:t>
            </a:r>
            <a:r>
              <a:rPr lang="en-AU"/>
              <a:t> display better performance under class imbalance </a:t>
            </a:r>
          </a:p>
        </p:txBody>
      </p:sp>
      <p:cxnSp>
        <p:nvCxnSpPr>
          <p:cNvPr id="25" name="Straight Arrow Connector 24">
            <a:extLst>
              <a:ext uri="{FF2B5EF4-FFF2-40B4-BE49-F238E27FC236}">
                <a16:creationId xmlns:a16="http://schemas.microsoft.com/office/drawing/2014/main" id="{3DED72A6-E490-4BD6-A1CB-77CF7645C0F2}"/>
              </a:ext>
            </a:extLst>
          </p:cNvPr>
          <p:cNvCxnSpPr>
            <a:cxnSpLocks/>
          </p:cNvCxnSpPr>
          <p:nvPr/>
        </p:nvCxnSpPr>
        <p:spPr>
          <a:xfrm>
            <a:off x="367058" y="4300804"/>
            <a:ext cx="556575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501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91B2F-083A-5212-BA12-A64483442F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731D7E-E4F6-8E52-EEF0-853F9930B705}"/>
              </a:ext>
            </a:extLst>
          </p:cNvPr>
          <p:cNvSpPr>
            <a:spLocks noGrp="1"/>
          </p:cNvSpPr>
          <p:nvPr>
            <p:ph type="title"/>
          </p:nvPr>
        </p:nvSpPr>
        <p:spPr/>
        <p:txBody>
          <a:bodyPr/>
          <a:lstStyle/>
          <a:p>
            <a:r>
              <a:rPr lang="en-AU"/>
              <a:t>Computational Time GNN Models</a:t>
            </a:r>
          </a:p>
        </p:txBody>
      </p:sp>
      <p:sp>
        <p:nvSpPr>
          <p:cNvPr id="5" name="Date Placeholder 4">
            <a:extLst>
              <a:ext uri="{FF2B5EF4-FFF2-40B4-BE49-F238E27FC236}">
                <a16:creationId xmlns:a16="http://schemas.microsoft.com/office/drawing/2014/main" id="{4DD6E03C-72F6-45F8-CD9A-399E3156F11B}"/>
              </a:ext>
            </a:extLst>
          </p:cNvPr>
          <p:cNvSpPr>
            <a:spLocks noGrp="1"/>
          </p:cNvSpPr>
          <p:nvPr>
            <p:ph type="dt" sz="half" idx="10"/>
          </p:nvPr>
        </p:nvSpPr>
        <p:spPr/>
        <p:txBody>
          <a:bodyPr/>
          <a:lstStyle/>
          <a:p>
            <a:fld id="{35E7F073-9118-8C4D-9C38-4FF35E7A7646}" type="datetime1">
              <a:rPr lang="en-AU" smtClean="0"/>
              <a:t>20/10/2025</a:t>
            </a:fld>
            <a:endParaRPr lang="en-AU"/>
          </a:p>
        </p:txBody>
      </p:sp>
      <p:sp>
        <p:nvSpPr>
          <p:cNvPr id="6" name="Footer Placeholder 5">
            <a:extLst>
              <a:ext uri="{FF2B5EF4-FFF2-40B4-BE49-F238E27FC236}">
                <a16:creationId xmlns:a16="http://schemas.microsoft.com/office/drawing/2014/main" id="{1D396E08-2C14-21EF-5381-E3463F2C6A59}"/>
              </a:ext>
            </a:extLst>
          </p:cNvPr>
          <p:cNvSpPr>
            <a:spLocks noGrp="1"/>
          </p:cNvSpPr>
          <p:nvPr>
            <p:ph type="ftr" sz="quarter" idx="11"/>
          </p:nvPr>
        </p:nvSpPr>
        <p:spPr/>
        <p:txBody>
          <a:bodyPr/>
          <a:lstStyle/>
          <a:p>
            <a:r>
              <a:rPr lang="en-AU"/>
              <a:t>A Multi-Method Approach to Molecular Activity Prediction</a:t>
            </a:r>
          </a:p>
        </p:txBody>
      </p:sp>
      <p:sp>
        <p:nvSpPr>
          <p:cNvPr id="7" name="Slide Number Placeholder 6">
            <a:extLst>
              <a:ext uri="{FF2B5EF4-FFF2-40B4-BE49-F238E27FC236}">
                <a16:creationId xmlns:a16="http://schemas.microsoft.com/office/drawing/2014/main" id="{7CA02CED-0AED-B49A-C268-1E51AA9C0E33}"/>
              </a:ext>
            </a:extLst>
          </p:cNvPr>
          <p:cNvSpPr>
            <a:spLocks noGrp="1"/>
          </p:cNvSpPr>
          <p:nvPr>
            <p:ph type="sldNum" sz="quarter" idx="12"/>
          </p:nvPr>
        </p:nvSpPr>
        <p:spPr/>
        <p:txBody>
          <a:bodyPr/>
          <a:lstStyle/>
          <a:p>
            <a:fld id="{BDFE8AA4-FEF7-A840-AF01-B040DC34D9F0}" type="slidenum">
              <a:rPr lang="en-AU" smtClean="0"/>
              <a:t>26</a:t>
            </a:fld>
            <a:endParaRPr lang="en-AU"/>
          </a:p>
        </p:txBody>
      </p:sp>
      <p:sp>
        <p:nvSpPr>
          <p:cNvPr id="9" name="Rectangle 8">
            <a:extLst>
              <a:ext uri="{FF2B5EF4-FFF2-40B4-BE49-F238E27FC236}">
                <a16:creationId xmlns:a16="http://schemas.microsoft.com/office/drawing/2014/main" id="{39364B19-98A7-7E7C-7670-AAD08DD20E3D}"/>
              </a:ext>
            </a:extLst>
          </p:cNvPr>
          <p:cNvSpPr/>
          <p:nvPr/>
        </p:nvSpPr>
        <p:spPr>
          <a:xfrm>
            <a:off x="9045997" y="2602103"/>
            <a:ext cx="2432398" cy="114415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Mutagenicity largest dataset -&gt; longest compute </a:t>
            </a:r>
          </a:p>
        </p:txBody>
      </p:sp>
      <p:pic>
        <p:nvPicPr>
          <p:cNvPr id="3" name="Picture 2" descr="A graph of different colored squares&#10;&#10;AI-generated content may be incorrect.">
            <a:extLst>
              <a:ext uri="{FF2B5EF4-FFF2-40B4-BE49-F238E27FC236}">
                <a16:creationId xmlns:a16="http://schemas.microsoft.com/office/drawing/2014/main" id="{30C3FDAE-6B92-F6F1-3772-0A9E8C9298AD}"/>
              </a:ext>
            </a:extLst>
          </p:cNvPr>
          <p:cNvPicPr>
            <a:picLocks noChangeAspect="1"/>
          </p:cNvPicPr>
          <p:nvPr/>
        </p:nvPicPr>
        <p:blipFill>
          <a:blip r:embed="rId2"/>
          <a:stretch>
            <a:fillRect/>
          </a:stretch>
        </p:blipFill>
        <p:spPr>
          <a:xfrm>
            <a:off x="578734" y="1605987"/>
            <a:ext cx="8218026" cy="4099367"/>
          </a:xfrm>
          <a:prstGeom prst="rect">
            <a:avLst/>
          </a:prstGeom>
        </p:spPr>
      </p:pic>
      <p:sp>
        <p:nvSpPr>
          <p:cNvPr id="12" name="TextBox 11">
            <a:extLst>
              <a:ext uri="{FF2B5EF4-FFF2-40B4-BE49-F238E27FC236}">
                <a16:creationId xmlns:a16="http://schemas.microsoft.com/office/drawing/2014/main" id="{B469ED45-D48E-0BE4-114D-B03446544782}"/>
              </a:ext>
            </a:extLst>
          </p:cNvPr>
          <p:cNvSpPr txBox="1"/>
          <p:nvPr/>
        </p:nvSpPr>
        <p:spPr>
          <a:xfrm>
            <a:off x="4378606" y="5373367"/>
            <a:ext cx="2077232"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Dataset size</a:t>
            </a:r>
            <a:endParaRPr lang="en-US"/>
          </a:p>
        </p:txBody>
      </p:sp>
      <p:sp>
        <p:nvSpPr>
          <p:cNvPr id="10" name="Rectangle 9">
            <a:extLst>
              <a:ext uri="{FF2B5EF4-FFF2-40B4-BE49-F238E27FC236}">
                <a16:creationId xmlns:a16="http://schemas.microsoft.com/office/drawing/2014/main" id="{25635EAA-4D31-3980-7344-5C46B1664C65}"/>
              </a:ext>
            </a:extLst>
          </p:cNvPr>
          <p:cNvSpPr/>
          <p:nvPr/>
        </p:nvSpPr>
        <p:spPr>
          <a:xfrm>
            <a:off x="9045997" y="4269338"/>
            <a:ext cx="2432398" cy="114415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err="1"/>
              <a:t>GCNConv</a:t>
            </a:r>
            <a:r>
              <a:rPr lang="en-AU"/>
              <a:t> longer training times than </a:t>
            </a:r>
            <a:r>
              <a:rPr lang="en-AU" err="1"/>
              <a:t>GraphConv</a:t>
            </a:r>
            <a:endParaRPr lang="en-AU"/>
          </a:p>
        </p:txBody>
      </p:sp>
      <p:cxnSp>
        <p:nvCxnSpPr>
          <p:cNvPr id="11" name="Straight Arrow Connector 10">
            <a:extLst>
              <a:ext uri="{FF2B5EF4-FFF2-40B4-BE49-F238E27FC236}">
                <a16:creationId xmlns:a16="http://schemas.microsoft.com/office/drawing/2014/main" id="{5B905A9F-8D69-B534-FFFB-F4A6B971D268}"/>
              </a:ext>
            </a:extLst>
          </p:cNvPr>
          <p:cNvCxnSpPr>
            <a:cxnSpLocks/>
          </p:cNvCxnSpPr>
          <p:nvPr/>
        </p:nvCxnSpPr>
        <p:spPr>
          <a:xfrm flipH="1">
            <a:off x="1388533" y="5755227"/>
            <a:ext cx="7222067" cy="0"/>
          </a:xfrm>
          <a:prstGeom prst="straightConnector1">
            <a:avLst/>
          </a:prstGeom>
          <a:ln w="28575">
            <a:solidFill>
              <a:schemeClr val="tx1"/>
            </a:solidFill>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53381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D3A680-7C46-8444-91D1-8514293FA5C4}"/>
              </a:ext>
            </a:extLst>
          </p:cNvPr>
          <p:cNvSpPr>
            <a:spLocks noGrp="1"/>
          </p:cNvSpPr>
          <p:nvPr>
            <p:ph type="dt" sz="half" idx="10"/>
          </p:nvPr>
        </p:nvSpPr>
        <p:spPr/>
        <p:txBody>
          <a:bodyPr/>
          <a:lstStyle/>
          <a:p>
            <a:fld id="{E0ADA04B-3500-BC40-845D-C5386DD823BF}" type="datetime1">
              <a:rPr lang="en-AU" smtClean="0"/>
              <a:t>20/10/2025</a:t>
            </a:fld>
            <a:endParaRPr lang="en-AU"/>
          </a:p>
        </p:txBody>
      </p:sp>
      <p:sp>
        <p:nvSpPr>
          <p:cNvPr id="3" name="Footer Placeholder 2">
            <a:extLst>
              <a:ext uri="{FF2B5EF4-FFF2-40B4-BE49-F238E27FC236}">
                <a16:creationId xmlns:a16="http://schemas.microsoft.com/office/drawing/2014/main" id="{54470E6A-ABCA-1422-A9C5-0D873A1AD695}"/>
              </a:ext>
            </a:extLst>
          </p:cNvPr>
          <p:cNvSpPr>
            <a:spLocks noGrp="1"/>
          </p:cNvSpPr>
          <p:nvPr>
            <p:ph type="ftr" sz="quarter" idx="11"/>
          </p:nvPr>
        </p:nvSpPr>
        <p:spPr/>
        <p:txBody>
          <a:bodyPr/>
          <a:lstStyle/>
          <a:p>
            <a:r>
              <a:rPr lang="en-AU"/>
              <a:t>A Multi-Method Approach to Molecular Activity Prediction</a:t>
            </a:r>
          </a:p>
        </p:txBody>
      </p:sp>
      <p:sp>
        <p:nvSpPr>
          <p:cNvPr id="4" name="Slide Number Placeholder 3">
            <a:extLst>
              <a:ext uri="{FF2B5EF4-FFF2-40B4-BE49-F238E27FC236}">
                <a16:creationId xmlns:a16="http://schemas.microsoft.com/office/drawing/2014/main" id="{6BCEE49A-8441-4D09-5F8D-103ADA7F1156}"/>
              </a:ext>
            </a:extLst>
          </p:cNvPr>
          <p:cNvSpPr>
            <a:spLocks noGrp="1"/>
          </p:cNvSpPr>
          <p:nvPr>
            <p:ph type="sldNum" sz="quarter" idx="12"/>
          </p:nvPr>
        </p:nvSpPr>
        <p:spPr/>
        <p:txBody>
          <a:bodyPr/>
          <a:lstStyle/>
          <a:p>
            <a:fld id="{BDFE8AA4-FEF7-A840-AF01-B040DC34D9F0}" type="slidenum">
              <a:rPr lang="en-AU" smtClean="0"/>
              <a:t>27</a:t>
            </a:fld>
            <a:endParaRPr lang="en-AU"/>
          </a:p>
        </p:txBody>
      </p:sp>
      <p:sp>
        <p:nvSpPr>
          <p:cNvPr id="5" name="TextBox 4">
            <a:extLst>
              <a:ext uri="{FF2B5EF4-FFF2-40B4-BE49-F238E27FC236}">
                <a16:creationId xmlns:a16="http://schemas.microsoft.com/office/drawing/2014/main" id="{3F89325D-7AB1-B96F-7A56-AEF48494FE6D}"/>
              </a:ext>
            </a:extLst>
          </p:cNvPr>
          <p:cNvSpPr txBox="1"/>
          <p:nvPr/>
        </p:nvSpPr>
        <p:spPr>
          <a:xfrm>
            <a:off x="838200" y="2403684"/>
            <a:ext cx="8273996" cy="1107996"/>
          </a:xfrm>
          <a:prstGeom prst="rect">
            <a:avLst/>
          </a:prstGeom>
          <a:noFill/>
        </p:spPr>
        <p:txBody>
          <a:bodyPr wrap="none" lIns="91440" tIns="45720" rIns="91440" bIns="45720" rtlCol="0" anchor="t">
            <a:spAutoFit/>
          </a:bodyPr>
          <a:lstStyle/>
          <a:p>
            <a:r>
              <a:rPr lang="en-AU" sz="6600" b="1">
                <a:solidFill>
                  <a:schemeClr val="accent1"/>
                </a:solidFill>
              </a:rPr>
              <a:t>Top model Comparison</a:t>
            </a:r>
          </a:p>
        </p:txBody>
      </p:sp>
    </p:spTree>
    <p:extLst>
      <p:ext uri="{BB962C8B-B14F-4D97-AF65-F5344CB8AC3E}">
        <p14:creationId xmlns:p14="http://schemas.microsoft.com/office/powerpoint/2010/main" val="660063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3A922FC5-4BD2-CD5F-41E2-B91BEF50E0E5}"/>
              </a:ext>
            </a:extLst>
          </p:cNvPr>
          <p:cNvPicPr>
            <a:picLocks noChangeAspect="1"/>
          </p:cNvPicPr>
          <p:nvPr/>
        </p:nvPicPr>
        <p:blipFill>
          <a:blip r:embed="rId3"/>
          <a:stretch>
            <a:fillRect/>
          </a:stretch>
        </p:blipFill>
        <p:spPr>
          <a:xfrm>
            <a:off x="1770808" y="1190634"/>
            <a:ext cx="8650384" cy="5165715"/>
          </a:xfrm>
          <a:prstGeom prst="rect">
            <a:avLst/>
          </a:prstGeom>
        </p:spPr>
      </p:pic>
      <p:sp>
        <p:nvSpPr>
          <p:cNvPr id="2" name="Title 1">
            <a:extLst>
              <a:ext uri="{FF2B5EF4-FFF2-40B4-BE49-F238E27FC236}">
                <a16:creationId xmlns:a16="http://schemas.microsoft.com/office/drawing/2014/main" id="{581F201B-4EF6-3CB7-23C0-C6F88E543F59}"/>
              </a:ext>
            </a:extLst>
          </p:cNvPr>
          <p:cNvSpPr>
            <a:spLocks noGrp="1"/>
          </p:cNvSpPr>
          <p:nvPr>
            <p:ph type="title"/>
          </p:nvPr>
        </p:nvSpPr>
        <p:spPr/>
        <p:txBody>
          <a:bodyPr/>
          <a:lstStyle/>
          <a:p>
            <a:r>
              <a:rPr lang="en-AU"/>
              <a:t>Model Performance Explanation </a:t>
            </a:r>
          </a:p>
        </p:txBody>
      </p:sp>
      <p:sp>
        <p:nvSpPr>
          <p:cNvPr id="5" name="Date Placeholder 4">
            <a:extLst>
              <a:ext uri="{FF2B5EF4-FFF2-40B4-BE49-F238E27FC236}">
                <a16:creationId xmlns:a16="http://schemas.microsoft.com/office/drawing/2014/main" id="{310985E8-F28F-471F-45F6-69B3B3BE6B73}"/>
              </a:ext>
            </a:extLst>
          </p:cNvPr>
          <p:cNvSpPr>
            <a:spLocks noGrp="1"/>
          </p:cNvSpPr>
          <p:nvPr>
            <p:ph type="dt" sz="half" idx="10"/>
          </p:nvPr>
        </p:nvSpPr>
        <p:spPr/>
        <p:txBody>
          <a:bodyPr/>
          <a:lstStyle/>
          <a:p>
            <a:fld id="{35E7F073-9118-8C4D-9C38-4FF35E7A7646}" type="datetime1">
              <a:rPr lang="en-AU" smtClean="0"/>
              <a:t>20/10/2025</a:t>
            </a:fld>
            <a:endParaRPr lang="en-AU"/>
          </a:p>
        </p:txBody>
      </p:sp>
      <p:sp>
        <p:nvSpPr>
          <p:cNvPr id="6" name="Footer Placeholder 5">
            <a:extLst>
              <a:ext uri="{FF2B5EF4-FFF2-40B4-BE49-F238E27FC236}">
                <a16:creationId xmlns:a16="http://schemas.microsoft.com/office/drawing/2014/main" id="{77ADB1A1-52AB-8C5B-6E9A-42D77940CFFD}"/>
              </a:ext>
            </a:extLst>
          </p:cNvPr>
          <p:cNvSpPr>
            <a:spLocks noGrp="1"/>
          </p:cNvSpPr>
          <p:nvPr>
            <p:ph type="ftr" sz="quarter" idx="11"/>
          </p:nvPr>
        </p:nvSpPr>
        <p:spPr/>
        <p:txBody>
          <a:bodyPr/>
          <a:lstStyle/>
          <a:p>
            <a:r>
              <a:rPr lang="en-AU"/>
              <a:t>A Multi-Method Approach to Molecular Activity Prediction</a:t>
            </a:r>
          </a:p>
        </p:txBody>
      </p:sp>
      <p:sp>
        <p:nvSpPr>
          <p:cNvPr id="7" name="Slide Number Placeholder 6">
            <a:extLst>
              <a:ext uri="{FF2B5EF4-FFF2-40B4-BE49-F238E27FC236}">
                <a16:creationId xmlns:a16="http://schemas.microsoft.com/office/drawing/2014/main" id="{E56E2ADA-FAD1-F500-A585-50E27F1F4188}"/>
              </a:ext>
            </a:extLst>
          </p:cNvPr>
          <p:cNvSpPr>
            <a:spLocks noGrp="1"/>
          </p:cNvSpPr>
          <p:nvPr>
            <p:ph type="sldNum" sz="quarter" idx="12"/>
          </p:nvPr>
        </p:nvSpPr>
        <p:spPr/>
        <p:txBody>
          <a:bodyPr/>
          <a:lstStyle/>
          <a:p>
            <a:fld id="{BDFE8AA4-FEF7-A840-AF01-B040DC34D9F0}" type="slidenum">
              <a:rPr lang="en-AU" smtClean="0"/>
              <a:t>28</a:t>
            </a:fld>
            <a:endParaRPr lang="en-AU"/>
          </a:p>
        </p:txBody>
      </p:sp>
      <p:sp>
        <p:nvSpPr>
          <p:cNvPr id="15" name="Rectangle 14">
            <a:extLst>
              <a:ext uri="{FF2B5EF4-FFF2-40B4-BE49-F238E27FC236}">
                <a16:creationId xmlns:a16="http://schemas.microsoft.com/office/drawing/2014/main" id="{F96B5110-9CCF-648C-53C1-21EBEBEBDBBE}"/>
              </a:ext>
            </a:extLst>
          </p:cNvPr>
          <p:cNvSpPr/>
          <p:nvPr/>
        </p:nvSpPr>
        <p:spPr>
          <a:xfrm>
            <a:off x="4476751" y="1705769"/>
            <a:ext cx="1657350" cy="966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Large dataset</a:t>
            </a:r>
          </a:p>
        </p:txBody>
      </p:sp>
      <p:sp>
        <p:nvSpPr>
          <p:cNvPr id="14" name="Rectangle 13">
            <a:extLst>
              <a:ext uri="{FF2B5EF4-FFF2-40B4-BE49-F238E27FC236}">
                <a16:creationId xmlns:a16="http://schemas.microsoft.com/office/drawing/2014/main" id="{A10AC991-77D2-FA1A-EF00-D69E508D72F5}"/>
              </a:ext>
            </a:extLst>
          </p:cNvPr>
          <p:cNvSpPr/>
          <p:nvPr/>
        </p:nvSpPr>
        <p:spPr>
          <a:xfrm>
            <a:off x="2428336" y="3654425"/>
            <a:ext cx="1657350" cy="966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Small dataset</a:t>
            </a:r>
          </a:p>
        </p:txBody>
      </p:sp>
      <p:sp>
        <p:nvSpPr>
          <p:cNvPr id="13" name="Rectangle 12">
            <a:extLst>
              <a:ext uri="{FF2B5EF4-FFF2-40B4-BE49-F238E27FC236}">
                <a16:creationId xmlns:a16="http://schemas.microsoft.com/office/drawing/2014/main" id="{29D72D64-DDE8-165B-2C16-7384C3A597F0}"/>
              </a:ext>
            </a:extLst>
          </p:cNvPr>
          <p:cNvSpPr/>
          <p:nvPr/>
        </p:nvSpPr>
        <p:spPr>
          <a:xfrm>
            <a:off x="6496050" y="1673236"/>
            <a:ext cx="1657350" cy="966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Medium dataset</a:t>
            </a:r>
          </a:p>
        </p:txBody>
      </p:sp>
      <p:sp>
        <p:nvSpPr>
          <p:cNvPr id="16" name="Rectangle 15">
            <a:extLst>
              <a:ext uri="{FF2B5EF4-FFF2-40B4-BE49-F238E27FC236}">
                <a16:creationId xmlns:a16="http://schemas.microsoft.com/office/drawing/2014/main" id="{73C32BCC-8EC2-A2B6-9166-2B083AE54AD5}"/>
              </a:ext>
            </a:extLst>
          </p:cNvPr>
          <p:cNvSpPr/>
          <p:nvPr/>
        </p:nvSpPr>
        <p:spPr>
          <a:xfrm>
            <a:off x="9897738" y="1896289"/>
            <a:ext cx="1657350" cy="966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Medium dataset</a:t>
            </a:r>
          </a:p>
        </p:txBody>
      </p:sp>
      <p:cxnSp>
        <p:nvCxnSpPr>
          <p:cNvPr id="30" name="Straight Arrow Connector 29">
            <a:extLst>
              <a:ext uri="{FF2B5EF4-FFF2-40B4-BE49-F238E27FC236}">
                <a16:creationId xmlns:a16="http://schemas.microsoft.com/office/drawing/2014/main" id="{7F07B0D6-914E-8AAC-8725-DD27BC76E445}"/>
              </a:ext>
            </a:extLst>
          </p:cNvPr>
          <p:cNvCxnSpPr>
            <a:cxnSpLocks/>
          </p:cNvCxnSpPr>
          <p:nvPr/>
        </p:nvCxnSpPr>
        <p:spPr>
          <a:xfrm>
            <a:off x="2704561" y="1590676"/>
            <a:ext cx="71633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4930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3"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7060D-D25D-7509-735A-A5EAE1715047}"/>
              </a:ext>
            </a:extLst>
          </p:cNvPr>
          <p:cNvSpPr>
            <a:spLocks noGrp="1"/>
          </p:cNvSpPr>
          <p:nvPr>
            <p:ph type="dt" sz="half" idx="10"/>
          </p:nvPr>
        </p:nvSpPr>
        <p:spPr/>
        <p:txBody>
          <a:bodyPr anchor="ctr">
            <a:normAutofit/>
          </a:bodyPr>
          <a:lstStyle/>
          <a:p>
            <a:pPr>
              <a:spcAft>
                <a:spcPts val="600"/>
              </a:spcAft>
            </a:pPr>
            <a:fld id="{E0ADA04B-3500-BC40-845D-C5386DD823BF}" type="datetime1">
              <a:rPr lang="en-AU" smtClean="0"/>
              <a:pPr>
                <a:spcAft>
                  <a:spcPts val="600"/>
                </a:spcAft>
              </a:pPr>
              <a:t>20/10/2025</a:t>
            </a:fld>
            <a:endParaRPr lang="en-AU"/>
          </a:p>
        </p:txBody>
      </p:sp>
      <p:sp>
        <p:nvSpPr>
          <p:cNvPr id="3" name="Footer Placeholder 2">
            <a:extLst>
              <a:ext uri="{FF2B5EF4-FFF2-40B4-BE49-F238E27FC236}">
                <a16:creationId xmlns:a16="http://schemas.microsoft.com/office/drawing/2014/main" id="{4CBCCE7A-A818-85FB-3166-FEEA4946D5B2}"/>
              </a:ext>
            </a:extLst>
          </p:cNvPr>
          <p:cNvSpPr>
            <a:spLocks noGrp="1"/>
          </p:cNvSpPr>
          <p:nvPr>
            <p:ph type="ftr" sz="quarter" idx="11"/>
          </p:nvPr>
        </p:nvSpPr>
        <p:spPr/>
        <p:txBody>
          <a:bodyPr anchor="ctr">
            <a:normAutofit/>
          </a:bodyPr>
          <a:lstStyle/>
          <a:p>
            <a:pPr>
              <a:spcAft>
                <a:spcPts val="600"/>
              </a:spcAft>
            </a:pPr>
            <a:r>
              <a:rPr lang="en-AU"/>
              <a:t>A Multi-Method Approach to Molecular Activity Prediction</a:t>
            </a:r>
          </a:p>
        </p:txBody>
      </p:sp>
      <p:sp>
        <p:nvSpPr>
          <p:cNvPr id="4" name="Slide Number Placeholder 3">
            <a:extLst>
              <a:ext uri="{FF2B5EF4-FFF2-40B4-BE49-F238E27FC236}">
                <a16:creationId xmlns:a16="http://schemas.microsoft.com/office/drawing/2014/main" id="{5FF6B938-78A3-45ED-184E-8185A502D39A}"/>
              </a:ext>
            </a:extLst>
          </p:cNvPr>
          <p:cNvSpPr>
            <a:spLocks noGrp="1"/>
          </p:cNvSpPr>
          <p:nvPr>
            <p:ph type="sldNum" sz="quarter" idx="12"/>
          </p:nvPr>
        </p:nvSpPr>
        <p:spPr/>
        <p:txBody>
          <a:bodyPr anchor="ctr">
            <a:normAutofit/>
          </a:bodyPr>
          <a:lstStyle/>
          <a:p>
            <a:pPr>
              <a:spcAft>
                <a:spcPts val="600"/>
              </a:spcAft>
            </a:pPr>
            <a:fld id="{BDFE8AA4-FEF7-A840-AF01-B040DC34D9F0}" type="slidenum">
              <a:rPr lang="en-AU" smtClean="0"/>
              <a:pPr>
                <a:spcAft>
                  <a:spcPts val="600"/>
                </a:spcAft>
              </a:pPr>
              <a:t>29</a:t>
            </a:fld>
            <a:endParaRPr lang="en-AU"/>
          </a:p>
        </p:txBody>
      </p:sp>
      <p:sp>
        <p:nvSpPr>
          <p:cNvPr id="10" name="Title 1">
            <a:extLst>
              <a:ext uri="{FF2B5EF4-FFF2-40B4-BE49-F238E27FC236}">
                <a16:creationId xmlns:a16="http://schemas.microsoft.com/office/drawing/2014/main" id="{ADD074A6-B288-8C76-8DD7-A46854347CD3}"/>
              </a:ext>
            </a:extLst>
          </p:cNvPr>
          <p:cNvSpPr>
            <a:spLocks noGrp="1"/>
          </p:cNvSpPr>
          <p:nvPr>
            <p:ph type="title" idx="4294967295"/>
          </p:nvPr>
        </p:nvSpPr>
        <p:spPr>
          <a:xfrm>
            <a:off x="838200" y="365125"/>
            <a:ext cx="10515600" cy="1325563"/>
          </a:xfrm>
        </p:spPr>
        <p:txBody>
          <a:bodyPr/>
          <a:lstStyle/>
          <a:p>
            <a:r>
              <a:rPr lang="en-US"/>
              <a:t>Best Performing Models vs. SOTA </a:t>
            </a:r>
          </a:p>
        </p:txBody>
      </p:sp>
      <p:pic>
        <p:nvPicPr>
          <p:cNvPr id="13" name="Picture 12">
            <a:extLst>
              <a:ext uri="{FF2B5EF4-FFF2-40B4-BE49-F238E27FC236}">
                <a16:creationId xmlns:a16="http://schemas.microsoft.com/office/drawing/2014/main" id="{2749BE9F-330A-2A68-E07E-646E91E46903}"/>
              </a:ext>
            </a:extLst>
          </p:cNvPr>
          <p:cNvPicPr>
            <a:picLocks noChangeAspect="1"/>
          </p:cNvPicPr>
          <p:nvPr/>
        </p:nvPicPr>
        <p:blipFill>
          <a:blip r:embed="rId3"/>
          <a:stretch>
            <a:fillRect/>
          </a:stretch>
        </p:blipFill>
        <p:spPr>
          <a:xfrm>
            <a:off x="1973927" y="1419226"/>
            <a:ext cx="8267592" cy="4937125"/>
          </a:xfrm>
          <a:prstGeom prst="rect">
            <a:avLst/>
          </a:prstGeom>
        </p:spPr>
      </p:pic>
      <p:pic>
        <p:nvPicPr>
          <p:cNvPr id="5" name="Bildobjekt 4" descr="En bild som visar text, skärmbild, diagram, linje&#10;&#10;AI-genererat innehåll kan vara felaktigt.">
            <a:extLst>
              <a:ext uri="{FF2B5EF4-FFF2-40B4-BE49-F238E27FC236}">
                <a16:creationId xmlns:a16="http://schemas.microsoft.com/office/drawing/2014/main" id="{63880551-9BE7-75D3-A986-24CDC5F8FF16}"/>
              </a:ext>
            </a:extLst>
          </p:cNvPr>
          <p:cNvPicPr>
            <a:picLocks noChangeAspect="1"/>
          </p:cNvPicPr>
          <p:nvPr/>
        </p:nvPicPr>
        <p:blipFill>
          <a:blip r:embed="rId4"/>
          <a:stretch>
            <a:fillRect/>
          </a:stretch>
        </p:blipFill>
        <p:spPr>
          <a:xfrm>
            <a:off x="1160218" y="1416293"/>
            <a:ext cx="9871564" cy="4939812"/>
          </a:xfrm>
          <a:prstGeom prst="rect">
            <a:avLst/>
          </a:prstGeom>
        </p:spPr>
      </p:pic>
    </p:spTree>
    <p:extLst>
      <p:ext uri="{BB962C8B-B14F-4D97-AF65-F5344CB8AC3E}">
        <p14:creationId xmlns:p14="http://schemas.microsoft.com/office/powerpoint/2010/main" val="240843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D3A680-7C46-8444-91D1-8514293FA5C4}"/>
              </a:ext>
            </a:extLst>
          </p:cNvPr>
          <p:cNvSpPr>
            <a:spLocks noGrp="1"/>
          </p:cNvSpPr>
          <p:nvPr>
            <p:ph type="dt" sz="half" idx="10"/>
          </p:nvPr>
        </p:nvSpPr>
        <p:spPr/>
        <p:txBody>
          <a:bodyPr/>
          <a:lstStyle/>
          <a:p>
            <a:fld id="{E0ADA04B-3500-BC40-845D-C5386DD823BF}" type="datetime1">
              <a:rPr lang="en-AU" smtClean="0"/>
              <a:t>20/10/2025</a:t>
            </a:fld>
            <a:endParaRPr lang="en-AU"/>
          </a:p>
        </p:txBody>
      </p:sp>
      <p:sp>
        <p:nvSpPr>
          <p:cNvPr id="3" name="Footer Placeholder 2">
            <a:extLst>
              <a:ext uri="{FF2B5EF4-FFF2-40B4-BE49-F238E27FC236}">
                <a16:creationId xmlns:a16="http://schemas.microsoft.com/office/drawing/2014/main" id="{54470E6A-ABCA-1422-A9C5-0D873A1AD695}"/>
              </a:ext>
            </a:extLst>
          </p:cNvPr>
          <p:cNvSpPr>
            <a:spLocks noGrp="1"/>
          </p:cNvSpPr>
          <p:nvPr>
            <p:ph type="ftr" sz="quarter" idx="11"/>
          </p:nvPr>
        </p:nvSpPr>
        <p:spPr/>
        <p:txBody>
          <a:bodyPr/>
          <a:lstStyle/>
          <a:p>
            <a:r>
              <a:rPr lang="en-AU"/>
              <a:t>A Multi-Method Approach to Molecular Activity Prediction</a:t>
            </a:r>
          </a:p>
        </p:txBody>
      </p:sp>
      <p:sp>
        <p:nvSpPr>
          <p:cNvPr id="4" name="Slide Number Placeholder 3">
            <a:extLst>
              <a:ext uri="{FF2B5EF4-FFF2-40B4-BE49-F238E27FC236}">
                <a16:creationId xmlns:a16="http://schemas.microsoft.com/office/drawing/2014/main" id="{6BCEE49A-8441-4D09-5F8D-103ADA7F1156}"/>
              </a:ext>
            </a:extLst>
          </p:cNvPr>
          <p:cNvSpPr>
            <a:spLocks noGrp="1"/>
          </p:cNvSpPr>
          <p:nvPr>
            <p:ph type="sldNum" sz="quarter" idx="12"/>
          </p:nvPr>
        </p:nvSpPr>
        <p:spPr/>
        <p:txBody>
          <a:bodyPr/>
          <a:lstStyle/>
          <a:p>
            <a:fld id="{BDFE8AA4-FEF7-A840-AF01-B040DC34D9F0}" type="slidenum">
              <a:rPr lang="en-AU" smtClean="0"/>
              <a:t>3</a:t>
            </a:fld>
            <a:endParaRPr lang="en-AU"/>
          </a:p>
        </p:txBody>
      </p:sp>
      <p:sp>
        <p:nvSpPr>
          <p:cNvPr id="5" name="TextBox 4">
            <a:extLst>
              <a:ext uri="{FF2B5EF4-FFF2-40B4-BE49-F238E27FC236}">
                <a16:creationId xmlns:a16="http://schemas.microsoft.com/office/drawing/2014/main" id="{3F89325D-7AB1-B96F-7A56-AEF48494FE6D}"/>
              </a:ext>
            </a:extLst>
          </p:cNvPr>
          <p:cNvSpPr txBox="1"/>
          <p:nvPr/>
        </p:nvSpPr>
        <p:spPr>
          <a:xfrm>
            <a:off x="838200" y="2865348"/>
            <a:ext cx="2898486" cy="1200329"/>
          </a:xfrm>
          <a:prstGeom prst="rect">
            <a:avLst/>
          </a:prstGeom>
          <a:noFill/>
        </p:spPr>
        <p:txBody>
          <a:bodyPr wrap="none" rtlCol="0">
            <a:spAutoFit/>
          </a:bodyPr>
          <a:lstStyle/>
          <a:p>
            <a:r>
              <a:rPr lang="en-AU" sz="7200" b="1">
                <a:solidFill>
                  <a:schemeClr val="accent1"/>
                </a:solidFill>
              </a:rPr>
              <a:t>Project</a:t>
            </a:r>
          </a:p>
        </p:txBody>
      </p:sp>
    </p:spTree>
    <p:extLst>
      <p:ext uri="{BB962C8B-B14F-4D97-AF65-F5344CB8AC3E}">
        <p14:creationId xmlns:p14="http://schemas.microsoft.com/office/powerpoint/2010/main" val="397183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19560-0563-3F58-2C2F-F52AE16FD5A8}"/>
              </a:ext>
            </a:extLst>
          </p:cNvPr>
          <p:cNvSpPr>
            <a:spLocks noGrp="1"/>
          </p:cNvSpPr>
          <p:nvPr>
            <p:ph type="title"/>
          </p:nvPr>
        </p:nvSpPr>
        <p:spPr/>
        <p:txBody>
          <a:bodyPr/>
          <a:lstStyle/>
          <a:p>
            <a:r>
              <a:rPr lang="en-AU"/>
              <a:t>Time Comparison </a:t>
            </a:r>
          </a:p>
        </p:txBody>
      </p:sp>
      <p:sp>
        <p:nvSpPr>
          <p:cNvPr id="4" name="Date Placeholder 3">
            <a:extLst>
              <a:ext uri="{FF2B5EF4-FFF2-40B4-BE49-F238E27FC236}">
                <a16:creationId xmlns:a16="http://schemas.microsoft.com/office/drawing/2014/main" id="{11F04DE3-44DD-6C0D-BFB6-16FCE0D50E7E}"/>
              </a:ext>
            </a:extLst>
          </p:cNvPr>
          <p:cNvSpPr>
            <a:spLocks noGrp="1"/>
          </p:cNvSpPr>
          <p:nvPr>
            <p:ph type="dt" sz="half" idx="10"/>
          </p:nvPr>
        </p:nvSpPr>
        <p:spPr/>
        <p:txBody>
          <a:bodyPr/>
          <a:lstStyle/>
          <a:p>
            <a:fld id="{522B7D7F-BD91-354A-8580-9EA35C2AFC94}" type="datetime1">
              <a:rPr lang="en-AU" smtClean="0"/>
              <a:t>20/10/2025</a:t>
            </a:fld>
            <a:endParaRPr lang="en-AU"/>
          </a:p>
        </p:txBody>
      </p:sp>
      <p:sp>
        <p:nvSpPr>
          <p:cNvPr id="5" name="Footer Placeholder 4">
            <a:extLst>
              <a:ext uri="{FF2B5EF4-FFF2-40B4-BE49-F238E27FC236}">
                <a16:creationId xmlns:a16="http://schemas.microsoft.com/office/drawing/2014/main" id="{B4CBEF5E-D240-3914-0A03-AA78D0B8A5D2}"/>
              </a:ext>
            </a:extLst>
          </p:cNvPr>
          <p:cNvSpPr>
            <a:spLocks noGrp="1"/>
          </p:cNvSpPr>
          <p:nvPr>
            <p:ph type="ftr" sz="quarter" idx="11"/>
          </p:nvPr>
        </p:nvSpPr>
        <p:spPr/>
        <p:txBody>
          <a:bodyPr/>
          <a:lstStyle/>
          <a:p>
            <a:r>
              <a:rPr lang="en-AU"/>
              <a:t>A Multi-Method Approach to Molecular Activity Prediction</a:t>
            </a:r>
          </a:p>
        </p:txBody>
      </p:sp>
      <p:sp>
        <p:nvSpPr>
          <p:cNvPr id="6" name="Slide Number Placeholder 5">
            <a:extLst>
              <a:ext uri="{FF2B5EF4-FFF2-40B4-BE49-F238E27FC236}">
                <a16:creationId xmlns:a16="http://schemas.microsoft.com/office/drawing/2014/main" id="{74AD4FE9-79F0-9406-E5D8-079B080C840E}"/>
              </a:ext>
            </a:extLst>
          </p:cNvPr>
          <p:cNvSpPr>
            <a:spLocks noGrp="1"/>
          </p:cNvSpPr>
          <p:nvPr>
            <p:ph type="sldNum" sz="quarter" idx="12"/>
          </p:nvPr>
        </p:nvSpPr>
        <p:spPr/>
        <p:txBody>
          <a:bodyPr/>
          <a:lstStyle/>
          <a:p>
            <a:fld id="{BDFE8AA4-FEF7-A840-AF01-B040DC34D9F0}" type="slidenum">
              <a:rPr lang="en-AU" smtClean="0"/>
              <a:t>30</a:t>
            </a:fld>
            <a:endParaRPr lang="en-AU"/>
          </a:p>
        </p:txBody>
      </p:sp>
      <p:sp>
        <p:nvSpPr>
          <p:cNvPr id="19" name="textruta 18">
            <a:extLst>
              <a:ext uri="{FF2B5EF4-FFF2-40B4-BE49-F238E27FC236}">
                <a16:creationId xmlns:a16="http://schemas.microsoft.com/office/drawing/2014/main" id="{18317371-4E40-A9C6-105B-AD6686B269D8}"/>
              </a:ext>
            </a:extLst>
          </p:cNvPr>
          <p:cNvSpPr txBox="1"/>
          <p:nvPr/>
        </p:nvSpPr>
        <p:spPr>
          <a:xfrm>
            <a:off x="8963526" y="2983342"/>
            <a:ext cx="2290011" cy="923330"/>
          </a:xfrm>
          <a:prstGeom prst="rect">
            <a:avLst/>
          </a:prstGeom>
          <a:solidFill>
            <a:srgbClr val="FF8590"/>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v-SE" err="1">
                <a:ea typeface="Calibri"/>
                <a:cs typeface="Calibri"/>
              </a:rPr>
              <a:t>GNNs</a:t>
            </a:r>
            <a:r>
              <a:rPr lang="sv-SE">
                <a:ea typeface="Calibri"/>
                <a:cs typeface="Calibri"/>
              </a:rPr>
              <a:t> </a:t>
            </a:r>
            <a:r>
              <a:rPr lang="sv-SE" err="1">
                <a:ea typeface="Calibri"/>
                <a:cs typeface="Calibri"/>
              </a:rPr>
              <a:t>ran</a:t>
            </a:r>
            <a:r>
              <a:rPr lang="sv-SE">
                <a:ea typeface="Calibri"/>
                <a:cs typeface="Calibri"/>
              </a:rPr>
              <a:t> on Google </a:t>
            </a:r>
            <a:r>
              <a:rPr lang="sv-SE" err="1">
                <a:ea typeface="Calibri"/>
                <a:cs typeface="Calibri"/>
              </a:rPr>
              <a:t>Colab</a:t>
            </a:r>
            <a:r>
              <a:rPr lang="sv-SE">
                <a:ea typeface="Calibri"/>
                <a:cs typeface="Calibri"/>
              </a:rPr>
              <a:t> CPU and ML </a:t>
            </a:r>
            <a:r>
              <a:rPr lang="sv-SE" err="1">
                <a:ea typeface="Calibri"/>
                <a:cs typeface="Calibri"/>
              </a:rPr>
              <a:t>methods</a:t>
            </a:r>
            <a:r>
              <a:rPr lang="sv-SE">
                <a:ea typeface="Calibri"/>
                <a:cs typeface="Calibri"/>
              </a:rPr>
              <a:t> on </a:t>
            </a:r>
            <a:r>
              <a:rPr lang="sv-SE" err="1">
                <a:ea typeface="Calibri"/>
                <a:cs typeface="Calibri"/>
              </a:rPr>
              <a:t>local</a:t>
            </a:r>
            <a:r>
              <a:rPr lang="sv-SE">
                <a:ea typeface="Calibri"/>
                <a:cs typeface="Calibri"/>
              </a:rPr>
              <a:t> CPU</a:t>
            </a:r>
          </a:p>
        </p:txBody>
      </p:sp>
      <p:pic>
        <p:nvPicPr>
          <p:cNvPr id="10" name="Graphic 9" descr="Exclamation mark with solid fill">
            <a:extLst>
              <a:ext uri="{FF2B5EF4-FFF2-40B4-BE49-F238E27FC236}">
                <a16:creationId xmlns:a16="http://schemas.microsoft.com/office/drawing/2014/main" id="{E8685DE1-E1F3-CAB5-D6E2-AE4D323C4B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91671" y="2844842"/>
            <a:ext cx="1200329" cy="1200329"/>
          </a:xfrm>
          <a:prstGeom prst="rect">
            <a:avLst/>
          </a:prstGeom>
        </p:spPr>
      </p:pic>
      <p:pic>
        <p:nvPicPr>
          <p:cNvPr id="11" name="Graphic 10" descr="Exclamation mark with solid fill">
            <a:extLst>
              <a:ext uri="{FF2B5EF4-FFF2-40B4-BE49-F238E27FC236}">
                <a16:creationId xmlns:a16="http://schemas.microsoft.com/office/drawing/2014/main" id="{D1165BEE-7E24-14C0-A382-346DE34DDF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13001" y="2844842"/>
            <a:ext cx="1200329" cy="1200329"/>
          </a:xfrm>
          <a:prstGeom prst="rect">
            <a:avLst/>
          </a:prstGeom>
        </p:spPr>
      </p:pic>
      <p:pic>
        <p:nvPicPr>
          <p:cNvPr id="3" name="Bildobjekt 2" descr="En bild som visar text, skärmbild, diagram, Graf&#10;&#10;AI-genererat innehåll kan vara felaktigt.">
            <a:extLst>
              <a:ext uri="{FF2B5EF4-FFF2-40B4-BE49-F238E27FC236}">
                <a16:creationId xmlns:a16="http://schemas.microsoft.com/office/drawing/2014/main" id="{AA711CEF-6CBE-A543-84B1-887BDEA01FCB}"/>
              </a:ext>
            </a:extLst>
          </p:cNvPr>
          <p:cNvPicPr>
            <a:picLocks noChangeAspect="1"/>
          </p:cNvPicPr>
          <p:nvPr/>
        </p:nvPicPr>
        <p:blipFill>
          <a:blip r:embed="rId4"/>
          <a:stretch>
            <a:fillRect/>
          </a:stretch>
        </p:blipFill>
        <p:spPr>
          <a:xfrm>
            <a:off x="648078" y="1550458"/>
            <a:ext cx="7521272" cy="4591654"/>
          </a:xfrm>
          <a:prstGeom prst="rect">
            <a:avLst/>
          </a:prstGeom>
        </p:spPr>
      </p:pic>
    </p:spTree>
    <p:extLst>
      <p:ext uri="{BB962C8B-B14F-4D97-AF65-F5344CB8AC3E}">
        <p14:creationId xmlns:p14="http://schemas.microsoft.com/office/powerpoint/2010/main" val="3754756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D3A680-7C46-8444-91D1-8514293FA5C4}"/>
              </a:ext>
            </a:extLst>
          </p:cNvPr>
          <p:cNvSpPr>
            <a:spLocks noGrp="1"/>
          </p:cNvSpPr>
          <p:nvPr>
            <p:ph type="dt" sz="half" idx="10"/>
          </p:nvPr>
        </p:nvSpPr>
        <p:spPr/>
        <p:txBody>
          <a:bodyPr/>
          <a:lstStyle/>
          <a:p>
            <a:fld id="{E0ADA04B-3500-BC40-845D-C5386DD823BF}" type="datetime1">
              <a:rPr lang="en-AU" smtClean="0"/>
              <a:t>20/10/2025</a:t>
            </a:fld>
            <a:endParaRPr lang="en-AU"/>
          </a:p>
        </p:txBody>
      </p:sp>
      <p:sp>
        <p:nvSpPr>
          <p:cNvPr id="3" name="Footer Placeholder 2">
            <a:extLst>
              <a:ext uri="{FF2B5EF4-FFF2-40B4-BE49-F238E27FC236}">
                <a16:creationId xmlns:a16="http://schemas.microsoft.com/office/drawing/2014/main" id="{54470E6A-ABCA-1422-A9C5-0D873A1AD695}"/>
              </a:ext>
            </a:extLst>
          </p:cNvPr>
          <p:cNvSpPr>
            <a:spLocks noGrp="1"/>
          </p:cNvSpPr>
          <p:nvPr>
            <p:ph type="ftr" sz="quarter" idx="11"/>
          </p:nvPr>
        </p:nvSpPr>
        <p:spPr/>
        <p:txBody>
          <a:bodyPr/>
          <a:lstStyle/>
          <a:p>
            <a:r>
              <a:rPr lang="en-AU"/>
              <a:t>A Multi-Method Approach to Molecular Activity Prediction</a:t>
            </a:r>
          </a:p>
        </p:txBody>
      </p:sp>
      <p:sp>
        <p:nvSpPr>
          <p:cNvPr id="4" name="Slide Number Placeholder 3">
            <a:extLst>
              <a:ext uri="{FF2B5EF4-FFF2-40B4-BE49-F238E27FC236}">
                <a16:creationId xmlns:a16="http://schemas.microsoft.com/office/drawing/2014/main" id="{6BCEE49A-8441-4D09-5F8D-103ADA7F1156}"/>
              </a:ext>
            </a:extLst>
          </p:cNvPr>
          <p:cNvSpPr>
            <a:spLocks noGrp="1"/>
          </p:cNvSpPr>
          <p:nvPr>
            <p:ph type="sldNum" sz="quarter" idx="12"/>
          </p:nvPr>
        </p:nvSpPr>
        <p:spPr/>
        <p:txBody>
          <a:bodyPr/>
          <a:lstStyle/>
          <a:p>
            <a:fld id="{BDFE8AA4-FEF7-A840-AF01-B040DC34D9F0}" type="slidenum">
              <a:rPr lang="en-AU" smtClean="0"/>
              <a:t>31</a:t>
            </a:fld>
            <a:endParaRPr lang="en-AU"/>
          </a:p>
        </p:txBody>
      </p:sp>
      <p:sp>
        <p:nvSpPr>
          <p:cNvPr id="5" name="TextBox 4">
            <a:extLst>
              <a:ext uri="{FF2B5EF4-FFF2-40B4-BE49-F238E27FC236}">
                <a16:creationId xmlns:a16="http://schemas.microsoft.com/office/drawing/2014/main" id="{3F89325D-7AB1-B96F-7A56-AEF48494FE6D}"/>
              </a:ext>
            </a:extLst>
          </p:cNvPr>
          <p:cNvSpPr txBox="1"/>
          <p:nvPr/>
        </p:nvSpPr>
        <p:spPr>
          <a:xfrm>
            <a:off x="838200" y="2403684"/>
            <a:ext cx="4012637" cy="1107996"/>
          </a:xfrm>
          <a:prstGeom prst="rect">
            <a:avLst/>
          </a:prstGeom>
          <a:noFill/>
        </p:spPr>
        <p:txBody>
          <a:bodyPr wrap="none" rtlCol="0">
            <a:spAutoFit/>
          </a:bodyPr>
          <a:lstStyle/>
          <a:p>
            <a:r>
              <a:rPr lang="en-AU" sz="6600" b="1">
                <a:solidFill>
                  <a:schemeClr val="accent1"/>
                </a:solidFill>
              </a:rPr>
              <a:t>Conclusion</a:t>
            </a:r>
            <a:endParaRPr lang="en-AU" sz="7200" b="1">
              <a:solidFill>
                <a:schemeClr val="accent1"/>
              </a:solidFill>
            </a:endParaRPr>
          </a:p>
        </p:txBody>
      </p:sp>
    </p:spTree>
    <p:extLst>
      <p:ext uri="{BB962C8B-B14F-4D97-AF65-F5344CB8AC3E}">
        <p14:creationId xmlns:p14="http://schemas.microsoft.com/office/powerpoint/2010/main" val="3466648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320E692-CDCE-9FA7-BD99-26C09D17829C}"/>
              </a:ext>
            </a:extLst>
          </p:cNvPr>
          <p:cNvSpPr txBox="1"/>
          <p:nvPr/>
        </p:nvSpPr>
        <p:spPr>
          <a:xfrm>
            <a:off x="927100" y="2196525"/>
            <a:ext cx="10782300" cy="1631216"/>
          </a:xfrm>
          <a:prstGeom prst="rect">
            <a:avLst/>
          </a:prstGeom>
          <a:noFill/>
        </p:spPr>
        <p:txBody>
          <a:bodyPr wrap="square">
            <a:spAutoFit/>
          </a:bodyPr>
          <a:lstStyle/>
          <a:p>
            <a:pPr marL="514350" indent="-514350">
              <a:buFont typeface="+mj-lt"/>
              <a:buAutoNum type="arabicPeriod"/>
            </a:pPr>
            <a:r>
              <a:rPr lang="en-AU" sz="2000"/>
              <a:t>Deprioritize structural graph analyses as criterion for selecting models</a:t>
            </a:r>
            <a:endParaRPr lang="en-AU" sz="2000">
              <a:ea typeface="Calibri"/>
              <a:cs typeface="Calibri"/>
            </a:endParaRPr>
          </a:p>
          <a:p>
            <a:pPr marL="514350" indent="-514350">
              <a:buAutoNum type="arabicPeriod"/>
            </a:pPr>
            <a:r>
              <a:rPr lang="sv-SE" sz="2000" err="1">
                <a:ea typeface="Calibri"/>
                <a:cs typeface="Calibri"/>
              </a:rPr>
              <a:t>Use</a:t>
            </a:r>
            <a:r>
              <a:rPr lang="sv-SE" sz="2000">
                <a:ea typeface="Calibri"/>
                <a:cs typeface="Calibri"/>
              </a:rPr>
              <a:t> ML </a:t>
            </a:r>
            <a:r>
              <a:rPr lang="sv-SE" sz="2000" err="1">
                <a:ea typeface="Calibri"/>
                <a:cs typeface="Calibri"/>
              </a:rPr>
              <a:t>models</a:t>
            </a:r>
            <a:r>
              <a:rPr lang="sv-SE" sz="2000">
                <a:ea typeface="Calibri"/>
                <a:cs typeface="Calibri"/>
              </a:rPr>
              <a:t> over </a:t>
            </a:r>
            <a:r>
              <a:rPr lang="sv-SE" sz="2000" err="1">
                <a:ea typeface="Calibri"/>
                <a:cs typeface="Calibri"/>
              </a:rPr>
              <a:t>GNNs</a:t>
            </a:r>
            <a:r>
              <a:rPr lang="sv-SE" sz="2000">
                <a:ea typeface="Calibri"/>
                <a:cs typeface="Calibri"/>
              </a:rPr>
              <a:t> for general </a:t>
            </a:r>
            <a:r>
              <a:rPr lang="sv-SE" sz="2000" err="1">
                <a:ea typeface="Calibri"/>
                <a:cs typeface="Calibri"/>
              </a:rPr>
              <a:t>analysis</a:t>
            </a:r>
            <a:endParaRPr lang="sv-SE" sz="2000">
              <a:ea typeface="Calibri"/>
              <a:cs typeface="Calibri"/>
            </a:endParaRPr>
          </a:p>
          <a:p>
            <a:pPr marL="514350" indent="-514350">
              <a:buAutoNum type="arabicPeriod"/>
            </a:pPr>
            <a:r>
              <a:rPr lang="en-US" sz="2000">
                <a:ea typeface="Calibri"/>
                <a:cs typeface="Calibri"/>
              </a:rPr>
              <a:t>Use GNNs only if ML performance is low</a:t>
            </a:r>
            <a:endParaRPr lang="sv-SE" sz="2000">
              <a:ea typeface="Calibri"/>
              <a:cs typeface="Calibri"/>
            </a:endParaRPr>
          </a:p>
          <a:p>
            <a:pPr marL="971550" lvl="1" indent="-514350">
              <a:buAutoNum type="arabicPeriod"/>
            </a:pPr>
            <a:r>
              <a:rPr lang="sv-SE" sz="2000" err="1">
                <a:ea typeface="Calibri"/>
                <a:cs typeface="Calibri"/>
              </a:rPr>
              <a:t>Use</a:t>
            </a:r>
            <a:r>
              <a:rPr lang="sv-SE" sz="2000">
                <a:ea typeface="Calibri"/>
                <a:cs typeface="Calibri"/>
              </a:rPr>
              <a:t> GPU</a:t>
            </a:r>
          </a:p>
          <a:p>
            <a:pPr marL="971550" lvl="1" indent="-514350">
              <a:buAutoNum type="arabicPeriod"/>
            </a:pPr>
            <a:r>
              <a:rPr lang="sv-SE" sz="2000" err="1">
                <a:ea typeface="Calibri"/>
                <a:cs typeface="Calibri"/>
              </a:rPr>
              <a:t>Spend</a:t>
            </a:r>
            <a:r>
              <a:rPr lang="sv-SE" sz="2000">
                <a:ea typeface="Calibri"/>
                <a:cs typeface="Calibri"/>
              </a:rPr>
              <a:t> </a:t>
            </a:r>
            <a:r>
              <a:rPr lang="sv-SE" sz="2000" err="1">
                <a:ea typeface="Calibri"/>
                <a:cs typeface="Calibri"/>
              </a:rPr>
              <a:t>efforts</a:t>
            </a:r>
            <a:r>
              <a:rPr lang="sv-SE" sz="2000">
                <a:ea typeface="Calibri"/>
                <a:cs typeface="Calibri"/>
              </a:rPr>
              <a:t> on </a:t>
            </a:r>
            <a:r>
              <a:rPr lang="sv-SE" sz="2000" err="1">
                <a:ea typeface="Calibri"/>
                <a:cs typeface="Calibri"/>
              </a:rPr>
              <a:t>finetuning</a:t>
            </a:r>
            <a:r>
              <a:rPr lang="sv-SE" sz="2000">
                <a:ea typeface="Calibri"/>
                <a:cs typeface="Calibri"/>
              </a:rPr>
              <a:t> </a:t>
            </a:r>
          </a:p>
        </p:txBody>
      </p:sp>
      <p:sp>
        <p:nvSpPr>
          <p:cNvPr id="2" name="Title 1">
            <a:extLst>
              <a:ext uri="{FF2B5EF4-FFF2-40B4-BE49-F238E27FC236}">
                <a16:creationId xmlns:a16="http://schemas.microsoft.com/office/drawing/2014/main" id="{296095A3-7B5C-4844-9661-4570C63ACD0A}"/>
              </a:ext>
            </a:extLst>
          </p:cNvPr>
          <p:cNvSpPr>
            <a:spLocks noGrp="1"/>
          </p:cNvSpPr>
          <p:nvPr>
            <p:ph type="title"/>
          </p:nvPr>
        </p:nvSpPr>
        <p:spPr/>
        <p:txBody>
          <a:bodyPr/>
          <a:lstStyle/>
          <a:p>
            <a:r>
              <a:rPr lang="en-AU"/>
              <a:t>Recommendations </a:t>
            </a:r>
          </a:p>
        </p:txBody>
      </p:sp>
      <p:sp>
        <p:nvSpPr>
          <p:cNvPr id="4" name="Date Placeholder 3">
            <a:extLst>
              <a:ext uri="{FF2B5EF4-FFF2-40B4-BE49-F238E27FC236}">
                <a16:creationId xmlns:a16="http://schemas.microsoft.com/office/drawing/2014/main" id="{8C9A1A70-42F5-903B-0B6D-A62C47F6CD1B}"/>
              </a:ext>
            </a:extLst>
          </p:cNvPr>
          <p:cNvSpPr>
            <a:spLocks noGrp="1"/>
          </p:cNvSpPr>
          <p:nvPr>
            <p:ph type="dt" sz="half" idx="10"/>
          </p:nvPr>
        </p:nvSpPr>
        <p:spPr/>
        <p:txBody>
          <a:bodyPr/>
          <a:lstStyle/>
          <a:p>
            <a:fld id="{522B7D7F-BD91-354A-8580-9EA35C2AFC94}" type="datetime1">
              <a:rPr lang="en-AU" smtClean="0"/>
              <a:t>20/10/2025</a:t>
            </a:fld>
            <a:endParaRPr lang="en-AU"/>
          </a:p>
        </p:txBody>
      </p:sp>
      <p:sp>
        <p:nvSpPr>
          <p:cNvPr id="5" name="Footer Placeholder 4">
            <a:extLst>
              <a:ext uri="{FF2B5EF4-FFF2-40B4-BE49-F238E27FC236}">
                <a16:creationId xmlns:a16="http://schemas.microsoft.com/office/drawing/2014/main" id="{46047131-04E3-B3E4-69E1-34FD1592C881}"/>
              </a:ext>
            </a:extLst>
          </p:cNvPr>
          <p:cNvSpPr>
            <a:spLocks noGrp="1"/>
          </p:cNvSpPr>
          <p:nvPr>
            <p:ph type="ftr" sz="quarter" idx="11"/>
          </p:nvPr>
        </p:nvSpPr>
        <p:spPr/>
        <p:txBody>
          <a:bodyPr/>
          <a:lstStyle/>
          <a:p>
            <a:r>
              <a:rPr lang="en-AU"/>
              <a:t>A Multi-Method Approach to Molecular Activity Prediction</a:t>
            </a:r>
          </a:p>
        </p:txBody>
      </p:sp>
      <p:sp>
        <p:nvSpPr>
          <p:cNvPr id="6" name="Slide Number Placeholder 5">
            <a:extLst>
              <a:ext uri="{FF2B5EF4-FFF2-40B4-BE49-F238E27FC236}">
                <a16:creationId xmlns:a16="http://schemas.microsoft.com/office/drawing/2014/main" id="{1A29FCD8-74CF-C9F5-0635-DDDC4F006F72}"/>
              </a:ext>
            </a:extLst>
          </p:cNvPr>
          <p:cNvSpPr>
            <a:spLocks noGrp="1"/>
          </p:cNvSpPr>
          <p:nvPr>
            <p:ph type="sldNum" sz="quarter" idx="12"/>
          </p:nvPr>
        </p:nvSpPr>
        <p:spPr/>
        <p:txBody>
          <a:bodyPr/>
          <a:lstStyle/>
          <a:p>
            <a:fld id="{BDFE8AA4-FEF7-A840-AF01-B040DC34D9F0}" type="slidenum">
              <a:rPr lang="en-AU" smtClean="0"/>
              <a:t>32</a:t>
            </a:fld>
            <a:endParaRPr lang="en-AU"/>
          </a:p>
        </p:txBody>
      </p:sp>
      <p:sp>
        <p:nvSpPr>
          <p:cNvPr id="10" name="Rectangle 9">
            <a:extLst>
              <a:ext uri="{FF2B5EF4-FFF2-40B4-BE49-F238E27FC236}">
                <a16:creationId xmlns:a16="http://schemas.microsoft.com/office/drawing/2014/main" id="{194641DE-079E-851B-6079-12C1966EA121}"/>
              </a:ext>
            </a:extLst>
          </p:cNvPr>
          <p:cNvSpPr/>
          <p:nvPr/>
        </p:nvSpPr>
        <p:spPr>
          <a:xfrm>
            <a:off x="927100" y="1690688"/>
            <a:ext cx="10871200" cy="442912"/>
          </a:xfrm>
          <a:prstGeom prst="rect">
            <a:avLst/>
          </a:prstGeom>
          <a:solidFill>
            <a:srgbClr val="9EAD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Generally: </a:t>
            </a:r>
          </a:p>
        </p:txBody>
      </p:sp>
      <p:sp>
        <p:nvSpPr>
          <p:cNvPr id="3" name="Content Placeholder 2">
            <a:extLst>
              <a:ext uri="{FF2B5EF4-FFF2-40B4-BE49-F238E27FC236}">
                <a16:creationId xmlns:a16="http://schemas.microsoft.com/office/drawing/2014/main" id="{B640623D-AF58-D7BA-BD1A-4FB44079D3E4}"/>
              </a:ext>
            </a:extLst>
          </p:cNvPr>
          <p:cNvSpPr>
            <a:spLocks noGrp="1"/>
          </p:cNvSpPr>
          <p:nvPr>
            <p:ph idx="1"/>
          </p:nvPr>
        </p:nvSpPr>
        <p:spPr>
          <a:xfrm>
            <a:off x="927100" y="4471194"/>
            <a:ext cx="10515600" cy="2021681"/>
          </a:xfrm>
        </p:spPr>
        <p:txBody>
          <a:bodyPr vert="horz" lIns="91440" tIns="45720" rIns="91440" bIns="45720" rtlCol="0" anchor="t">
            <a:normAutofit/>
          </a:bodyPr>
          <a:lstStyle/>
          <a:p>
            <a:pPr marL="514350" indent="-514350">
              <a:buFont typeface="+mj-lt"/>
              <a:buAutoNum type="arabicPeriod"/>
            </a:pPr>
            <a:r>
              <a:rPr lang="en-AU" sz="2000"/>
              <a:t>Use node-level attributes if available </a:t>
            </a:r>
          </a:p>
          <a:p>
            <a:pPr marL="514350" indent="-514350">
              <a:buFont typeface="+mj-lt"/>
              <a:buAutoNum type="arabicPeriod"/>
            </a:pPr>
            <a:r>
              <a:rPr lang="en-AU" sz="2000"/>
              <a:t>Use fingerprints as features</a:t>
            </a:r>
            <a:endParaRPr lang="en-AU" sz="2000">
              <a:ea typeface="Calibri"/>
              <a:cs typeface="Calibri"/>
            </a:endParaRPr>
          </a:p>
          <a:p>
            <a:pPr marL="514350" indent="-514350">
              <a:buFont typeface="+mj-lt"/>
              <a:buAutoNum type="arabicPeriod"/>
            </a:pPr>
            <a:r>
              <a:rPr lang="en-AU" sz="2000"/>
              <a:t>Combine fingerprints + graph metrics only if observing high variance </a:t>
            </a:r>
          </a:p>
          <a:p>
            <a:pPr marL="514350" indent="-514350">
              <a:buFont typeface="+mj-lt"/>
              <a:buAutoNum type="arabicPeriod"/>
            </a:pPr>
            <a:r>
              <a:rPr lang="en-AU" sz="2000"/>
              <a:t>Start with SVM, Logistic Regression, Random Forest</a:t>
            </a:r>
            <a:endParaRPr lang="en-AU" sz="2000">
              <a:ea typeface="Calibri"/>
              <a:cs typeface="Calibri"/>
            </a:endParaRPr>
          </a:p>
        </p:txBody>
      </p:sp>
      <p:sp>
        <p:nvSpPr>
          <p:cNvPr id="7" name="Rectangle 6">
            <a:extLst>
              <a:ext uri="{FF2B5EF4-FFF2-40B4-BE49-F238E27FC236}">
                <a16:creationId xmlns:a16="http://schemas.microsoft.com/office/drawing/2014/main" id="{21E9F98F-4089-EA10-1E34-DD508EBF006E}"/>
              </a:ext>
            </a:extLst>
          </p:cNvPr>
          <p:cNvSpPr/>
          <p:nvPr/>
        </p:nvSpPr>
        <p:spPr>
          <a:xfrm>
            <a:off x="927100" y="3890666"/>
            <a:ext cx="10871200" cy="442912"/>
          </a:xfrm>
          <a:prstGeom prst="rect">
            <a:avLst/>
          </a:prstGeom>
          <a:solidFill>
            <a:srgbClr val="9EAD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For ML models: </a:t>
            </a:r>
          </a:p>
        </p:txBody>
      </p:sp>
    </p:spTree>
    <p:extLst>
      <p:ext uri="{BB962C8B-B14F-4D97-AF65-F5344CB8AC3E}">
        <p14:creationId xmlns:p14="http://schemas.microsoft.com/office/powerpoint/2010/main" val="879621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5B58C-D9A9-D087-B5B7-8AA550177C23}"/>
              </a:ext>
            </a:extLst>
          </p:cNvPr>
          <p:cNvSpPr>
            <a:spLocks noGrp="1"/>
          </p:cNvSpPr>
          <p:nvPr>
            <p:ph type="title"/>
          </p:nvPr>
        </p:nvSpPr>
        <p:spPr>
          <a:xfrm>
            <a:off x="838200" y="365125"/>
            <a:ext cx="5219700" cy="1325563"/>
          </a:xfrm>
        </p:spPr>
        <p:txBody>
          <a:bodyPr/>
          <a:lstStyle/>
          <a:p>
            <a:r>
              <a:rPr lang="en-AU"/>
              <a:t>Limitations</a:t>
            </a:r>
          </a:p>
        </p:txBody>
      </p:sp>
      <p:sp>
        <p:nvSpPr>
          <p:cNvPr id="4" name="Content Placeholder 3">
            <a:extLst>
              <a:ext uri="{FF2B5EF4-FFF2-40B4-BE49-F238E27FC236}">
                <a16:creationId xmlns:a16="http://schemas.microsoft.com/office/drawing/2014/main" id="{584C7B22-A4F1-1DFB-33EA-76EFD1316A39}"/>
              </a:ext>
            </a:extLst>
          </p:cNvPr>
          <p:cNvSpPr>
            <a:spLocks noGrp="1"/>
          </p:cNvSpPr>
          <p:nvPr>
            <p:ph sz="half" idx="2"/>
          </p:nvPr>
        </p:nvSpPr>
        <p:spPr>
          <a:xfrm>
            <a:off x="6565900" y="1768924"/>
            <a:ext cx="5181600" cy="842391"/>
          </a:xfrm>
        </p:spPr>
        <p:txBody>
          <a:bodyPr>
            <a:normAutofit/>
          </a:bodyPr>
          <a:lstStyle/>
          <a:p>
            <a:pPr marL="0" indent="0">
              <a:buNone/>
            </a:pPr>
            <a:r>
              <a:rPr lang="en-AU" sz="2400"/>
              <a:t>Run SOTA models and compare to ML performance</a:t>
            </a:r>
          </a:p>
        </p:txBody>
      </p:sp>
      <p:sp>
        <p:nvSpPr>
          <p:cNvPr id="5" name="Date Placeholder 4">
            <a:extLst>
              <a:ext uri="{FF2B5EF4-FFF2-40B4-BE49-F238E27FC236}">
                <a16:creationId xmlns:a16="http://schemas.microsoft.com/office/drawing/2014/main" id="{4EE0A394-07BB-3E34-51A8-C7C640C60CAC}"/>
              </a:ext>
            </a:extLst>
          </p:cNvPr>
          <p:cNvSpPr>
            <a:spLocks noGrp="1"/>
          </p:cNvSpPr>
          <p:nvPr>
            <p:ph type="dt" sz="half" idx="10"/>
          </p:nvPr>
        </p:nvSpPr>
        <p:spPr/>
        <p:txBody>
          <a:bodyPr/>
          <a:lstStyle/>
          <a:p>
            <a:fld id="{35E7F073-9118-8C4D-9C38-4FF35E7A7646}" type="datetime1">
              <a:rPr lang="en-AU" smtClean="0"/>
              <a:t>20/10/2025</a:t>
            </a:fld>
            <a:endParaRPr lang="en-AU"/>
          </a:p>
        </p:txBody>
      </p:sp>
      <p:sp>
        <p:nvSpPr>
          <p:cNvPr id="6" name="Footer Placeholder 5">
            <a:extLst>
              <a:ext uri="{FF2B5EF4-FFF2-40B4-BE49-F238E27FC236}">
                <a16:creationId xmlns:a16="http://schemas.microsoft.com/office/drawing/2014/main" id="{13DD9351-D020-0912-DB89-02E5DC5A7E55}"/>
              </a:ext>
            </a:extLst>
          </p:cNvPr>
          <p:cNvSpPr>
            <a:spLocks noGrp="1"/>
          </p:cNvSpPr>
          <p:nvPr>
            <p:ph type="ftr" sz="quarter" idx="11"/>
          </p:nvPr>
        </p:nvSpPr>
        <p:spPr/>
        <p:txBody>
          <a:bodyPr/>
          <a:lstStyle/>
          <a:p>
            <a:r>
              <a:rPr lang="en-AU"/>
              <a:t>A Multi-Method Approach to Molecular Activity Prediction</a:t>
            </a:r>
          </a:p>
        </p:txBody>
      </p:sp>
      <p:sp>
        <p:nvSpPr>
          <p:cNvPr id="7" name="Slide Number Placeholder 6">
            <a:extLst>
              <a:ext uri="{FF2B5EF4-FFF2-40B4-BE49-F238E27FC236}">
                <a16:creationId xmlns:a16="http://schemas.microsoft.com/office/drawing/2014/main" id="{70BCA52E-874C-4EA2-77C8-B5AED991EF91}"/>
              </a:ext>
            </a:extLst>
          </p:cNvPr>
          <p:cNvSpPr>
            <a:spLocks noGrp="1"/>
          </p:cNvSpPr>
          <p:nvPr>
            <p:ph type="sldNum" sz="quarter" idx="12"/>
          </p:nvPr>
        </p:nvSpPr>
        <p:spPr/>
        <p:txBody>
          <a:bodyPr/>
          <a:lstStyle/>
          <a:p>
            <a:fld id="{BDFE8AA4-FEF7-A840-AF01-B040DC34D9F0}" type="slidenum">
              <a:rPr lang="en-AU" smtClean="0"/>
              <a:t>33</a:t>
            </a:fld>
            <a:endParaRPr lang="en-AU"/>
          </a:p>
        </p:txBody>
      </p:sp>
      <p:sp>
        <p:nvSpPr>
          <p:cNvPr id="8" name="Title 1">
            <a:extLst>
              <a:ext uri="{FF2B5EF4-FFF2-40B4-BE49-F238E27FC236}">
                <a16:creationId xmlns:a16="http://schemas.microsoft.com/office/drawing/2014/main" id="{E192C686-ED08-135F-5688-A9826335CC64}"/>
              </a:ext>
            </a:extLst>
          </p:cNvPr>
          <p:cNvSpPr txBox="1">
            <a:spLocks/>
          </p:cNvSpPr>
          <p:nvPr/>
        </p:nvSpPr>
        <p:spPr>
          <a:xfrm>
            <a:off x="6134100" y="361950"/>
            <a:ext cx="5219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t>Future Work</a:t>
            </a:r>
          </a:p>
        </p:txBody>
      </p:sp>
      <p:sp>
        <p:nvSpPr>
          <p:cNvPr id="9" name="Content Placeholder 2">
            <a:extLst>
              <a:ext uri="{FF2B5EF4-FFF2-40B4-BE49-F238E27FC236}">
                <a16:creationId xmlns:a16="http://schemas.microsoft.com/office/drawing/2014/main" id="{7A4B09AF-529F-B4EA-BA68-B12F18F7AAA5}"/>
              </a:ext>
            </a:extLst>
          </p:cNvPr>
          <p:cNvSpPr txBox="1">
            <a:spLocks/>
          </p:cNvSpPr>
          <p:nvPr/>
        </p:nvSpPr>
        <p:spPr>
          <a:xfrm>
            <a:off x="1447798" y="5209321"/>
            <a:ext cx="4572003" cy="8309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sv-SE" sz="2400" err="1">
                <a:ea typeface="Calibri"/>
                <a:cs typeface="Calibri"/>
              </a:rPr>
              <a:t>Exclusion</a:t>
            </a:r>
            <a:r>
              <a:rPr lang="sv-SE" sz="2400">
                <a:ea typeface="Calibri"/>
                <a:cs typeface="Calibri"/>
              </a:rPr>
              <a:t> </a:t>
            </a:r>
            <a:r>
              <a:rPr lang="sv-SE" sz="2400" err="1">
                <a:ea typeface="Calibri"/>
                <a:cs typeface="Calibri"/>
              </a:rPr>
              <a:t>of</a:t>
            </a:r>
            <a:r>
              <a:rPr lang="sv-SE" sz="2400">
                <a:ea typeface="Calibri"/>
                <a:cs typeface="Calibri"/>
              </a:rPr>
              <a:t> </a:t>
            </a:r>
            <a:r>
              <a:rPr lang="sv-SE" sz="2400" err="1">
                <a:ea typeface="Calibri"/>
                <a:cs typeface="Calibri"/>
              </a:rPr>
              <a:t>chemically</a:t>
            </a:r>
            <a:r>
              <a:rPr lang="sv-SE" sz="2400">
                <a:ea typeface="Calibri"/>
                <a:cs typeface="Calibri"/>
              </a:rPr>
              <a:t> invalid </a:t>
            </a:r>
            <a:r>
              <a:rPr lang="sv-SE" sz="2400" err="1">
                <a:ea typeface="Calibri"/>
                <a:cs typeface="Calibri"/>
              </a:rPr>
              <a:t>molecules</a:t>
            </a:r>
            <a:endParaRPr lang="sv-SE" sz="2400">
              <a:ea typeface="Calibri"/>
              <a:cs typeface="Calibri"/>
            </a:endParaRPr>
          </a:p>
          <a:p>
            <a:pPr>
              <a:buFont typeface="Arial" panose="020B0604020202020204" pitchFamily="34" charset="0"/>
              <a:buAutoNum type="arabicPeriod"/>
            </a:pPr>
            <a:endParaRPr lang="sv-SE" sz="2400">
              <a:ea typeface="Calibri"/>
              <a:cs typeface="Calibri"/>
            </a:endParaRPr>
          </a:p>
          <a:p>
            <a:pPr>
              <a:buFont typeface="Arial" panose="020B0604020202020204" pitchFamily="34" charset="0"/>
              <a:buAutoNum type="arabicPeriod"/>
            </a:pPr>
            <a:endParaRPr lang="sv-SE" sz="2400">
              <a:ea typeface="Calibri"/>
              <a:cs typeface="Calibri"/>
            </a:endParaRPr>
          </a:p>
          <a:p>
            <a:pPr>
              <a:buFont typeface="Arial" panose="020B0604020202020204" pitchFamily="34" charset="0"/>
              <a:buAutoNum type="arabicPeriod"/>
            </a:pPr>
            <a:endParaRPr lang="sv-SE" sz="2400">
              <a:ea typeface="Calibri"/>
              <a:cs typeface="Calibri"/>
            </a:endParaRPr>
          </a:p>
          <a:p>
            <a:pPr>
              <a:buFont typeface="Arial" panose="020B0604020202020204" pitchFamily="34" charset="0"/>
              <a:buAutoNum type="arabicPeriod"/>
            </a:pPr>
            <a:endParaRPr lang="sv-SE" sz="2400">
              <a:ea typeface="Calibri"/>
              <a:cs typeface="Calibri"/>
            </a:endParaRPr>
          </a:p>
          <a:p>
            <a:pPr>
              <a:buFont typeface="Arial" panose="020B0604020202020204" pitchFamily="34" charset="0"/>
              <a:buAutoNum type="arabicPeriod"/>
            </a:pPr>
            <a:endParaRPr lang="sv-SE" sz="2400">
              <a:ea typeface="Calibri"/>
              <a:cs typeface="Calibri"/>
            </a:endParaRPr>
          </a:p>
        </p:txBody>
      </p:sp>
      <p:sp>
        <p:nvSpPr>
          <p:cNvPr id="10" name="TextBox 9">
            <a:extLst>
              <a:ext uri="{FF2B5EF4-FFF2-40B4-BE49-F238E27FC236}">
                <a16:creationId xmlns:a16="http://schemas.microsoft.com/office/drawing/2014/main" id="{4223486A-A2CB-D14F-A128-16A28E84B62D}"/>
              </a:ext>
            </a:extLst>
          </p:cNvPr>
          <p:cNvSpPr txBox="1"/>
          <p:nvPr/>
        </p:nvSpPr>
        <p:spPr>
          <a:xfrm>
            <a:off x="838200" y="1682288"/>
            <a:ext cx="461000" cy="1015663"/>
          </a:xfrm>
          <a:prstGeom prst="rect">
            <a:avLst/>
          </a:prstGeom>
          <a:noFill/>
        </p:spPr>
        <p:txBody>
          <a:bodyPr wrap="square" rtlCol="0">
            <a:spAutoFit/>
          </a:bodyPr>
          <a:lstStyle/>
          <a:p>
            <a:r>
              <a:rPr lang="en-AU" sz="6000">
                <a:solidFill>
                  <a:schemeClr val="accent1"/>
                </a:solidFill>
              </a:rPr>
              <a:t>1</a:t>
            </a:r>
          </a:p>
        </p:txBody>
      </p:sp>
      <p:sp>
        <p:nvSpPr>
          <p:cNvPr id="11" name="TextBox 10">
            <a:extLst>
              <a:ext uri="{FF2B5EF4-FFF2-40B4-BE49-F238E27FC236}">
                <a16:creationId xmlns:a16="http://schemas.microsoft.com/office/drawing/2014/main" id="{D54AD0FB-B39A-2A76-1082-99774BCDFA84}"/>
              </a:ext>
            </a:extLst>
          </p:cNvPr>
          <p:cNvSpPr txBox="1"/>
          <p:nvPr/>
        </p:nvSpPr>
        <p:spPr>
          <a:xfrm>
            <a:off x="838200" y="2797555"/>
            <a:ext cx="461000" cy="1015663"/>
          </a:xfrm>
          <a:prstGeom prst="rect">
            <a:avLst/>
          </a:prstGeom>
          <a:noFill/>
        </p:spPr>
        <p:txBody>
          <a:bodyPr wrap="square">
            <a:spAutoFit/>
          </a:bodyPr>
          <a:lstStyle/>
          <a:p>
            <a:r>
              <a:rPr lang="en-AU" sz="6000">
                <a:solidFill>
                  <a:schemeClr val="accent1"/>
                </a:solidFill>
              </a:rPr>
              <a:t>2</a:t>
            </a:r>
            <a:endParaRPr lang="en-AU" sz="6000"/>
          </a:p>
        </p:txBody>
      </p:sp>
      <p:sp>
        <p:nvSpPr>
          <p:cNvPr id="12" name="TextBox 11">
            <a:extLst>
              <a:ext uri="{FF2B5EF4-FFF2-40B4-BE49-F238E27FC236}">
                <a16:creationId xmlns:a16="http://schemas.microsoft.com/office/drawing/2014/main" id="{64797C83-2241-1BF3-E8DA-BAB047917345}"/>
              </a:ext>
            </a:extLst>
          </p:cNvPr>
          <p:cNvSpPr txBox="1"/>
          <p:nvPr/>
        </p:nvSpPr>
        <p:spPr>
          <a:xfrm>
            <a:off x="838200" y="3912822"/>
            <a:ext cx="461000" cy="1015663"/>
          </a:xfrm>
          <a:prstGeom prst="rect">
            <a:avLst/>
          </a:prstGeom>
          <a:noFill/>
        </p:spPr>
        <p:txBody>
          <a:bodyPr wrap="square">
            <a:spAutoFit/>
          </a:bodyPr>
          <a:lstStyle/>
          <a:p>
            <a:r>
              <a:rPr lang="en-AU" sz="6000">
                <a:solidFill>
                  <a:schemeClr val="accent1"/>
                </a:solidFill>
              </a:rPr>
              <a:t>3</a:t>
            </a:r>
            <a:endParaRPr lang="en-AU" sz="6000"/>
          </a:p>
        </p:txBody>
      </p:sp>
      <p:sp>
        <p:nvSpPr>
          <p:cNvPr id="13" name="TextBox 12">
            <a:extLst>
              <a:ext uri="{FF2B5EF4-FFF2-40B4-BE49-F238E27FC236}">
                <a16:creationId xmlns:a16="http://schemas.microsoft.com/office/drawing/2014/main" id="{96C0EE8A-FC85-E04C-A0CA-04AEF97D2415}"/>
              </a:ext>
            </a:extLst>
          </p:cNvPr>
          <p:cNvSpPr txBox="1"/>
          <p:nvPr/>
        </p:nvSpPr>
        <p:spPr>
          <a:xfrm>
            <a:off x="838199" y="5028088"/>
            <a:ext cx="461000" cy="1015663"/>
          </a:xfrm>
          <a:prstGeom prst="rect">
            <a:avLst/>
          </a:prstGeom>
          <a:noFill/>
        </p:spPr>
        <p:txBody>
          <a:bodyPr wrap="square">
            <a:spAutoFit/>
          </a:bodyPr>
          <a:lstStyle/>
          <a:p>
            <a:r>
              <a:rPr kumimoji="0" lang="en-AU" sz="6000" b="0" i="0" u="none" strike="noStrike" kern="1200" cap="none" spc="0" normalizeH="0" baseline="0" noProof="0">
                <a:ln>
                  <a:noFill/>
                </a:ln>
                <a:solidFill>
                  <a:srgbClr val="4472C4"/>
                </a:solidFill>
                <a:effectLst/>
                <a:uLnTx/>
                <a:uFillTx/>
                <a:latin typeface="Calibri" panose="020F0502020204030204"/>
                <a:ea typeface="+mn-ea"/>
                <a:cs typeface="+mn-cs"/>
              </a:rPr>
              <a:t>4</a:t>
            </a:r>
            <a:endParaRPr lang="en-AU" sz="1050"/>
          </a:p>
        </p:txBody>
      </p:sp>
      <p:sp>
        <p:nvSpPr>
          <p:cNvPr id="14" name="TextBox 13">
            <a:extLst>
              <a:ext uri="{FF2B5EF4-FFF2-40B4-BE49-F238E27FC236}">
                <a16:creationId xmlns:a16="http://schemas.microsoft.com/office/drawing/2014/main" id="{C89DF871-2E7A-7153-DC58-2842F603841F}"/>
              </a:ext>
            </a:extLst>
          </p:cNvPr>
          <p:cNvSpPr txBox="1"/>
          <p:nvPr/>
        </p:nvSpPr>
        <p:spPr>
          <a:xfrm>
            <a:off x="1447798" y="1774621"/>
            <a:ext cx="4572003" cy="830997"/>
          </a:xfrm>
          <a:prstGeom prst="rect">
            <a:avLst/>
          </a:prstGeom>
          <a:noFill/>
        </p:spPr>
        <p:txBody>
          <a:bodyPr wrap="square">
            <a:spAutoFit/>
          </a:bodyPr>
          <a:lstStyle/>
          <a:p>
            <a:r>
              <a:rPr lang="sv-SE" sz="2400" err="1">
                <a:ea typeface="Calibri"/>
                <a:cs typeface="Calibri"/>
              </a:rPr>
              <a:t>Limited</a:t>
            </a:r>
            <a:r>
              <a:rPr lang="sv-SE" sz="2400">
                <a:ea typeface="Calibri"/>
                <a:cs typeface="Calibri"/>
              </a:rPr>
              <a:t> </a:t>
            </a:r>
            <a:r>
              <a:rPr lang="sv-SE" sz="2400" err="1">
                <a:ea typeface="Calibri"/>
                <a:cs typeface="Calibri"/>
              </a:rPr>
              <a:t>scope</a:t>
            </a:r>
            <a:r>
              <a:rPr lang="sv-SE" sz="2400">
                <a:ea typeface="Calibri"/>
                <a:cs typeface="Calibri"/>
              </a:rPr>
              <a:t> &amp; </a:t>
            </a:r>
            <a:r>
              <a:rPr lang="sv-SE" sz="2400" err="1">
                <a:ea typeface="Calibri"/>
                <a:cs typeface="Calibri"/>
              </a:rPr>
              <a:t>computational</a:t>
            </a:r>
            <a:r>
              <a:rPr lang="sv-SE" sz="2400">
                <a:ea typeface="Calibri"/>
                <a:cs typeface="Calibri"/>
              </a:rPr>
              <a:t> </a:t>
            </a:r>
            <a:r>
              <a:rPr lang="sv-SE" sz="2400" err="1">
                <a:ea typeface="Calibri"/>
                <a:cs typeface="Calibri"/>
              </a:rPr>
              <a:t>constraints</a:t>
            </a:r>
            <a:r>
              <a:rPr lang="sv-SE" sz="2400">
                <a:ea typeface="Calibri"/>
                <a:cs typeface="Calibri"/>
              </a:rPr>
              <a:t> </a:t>
            </a:r>
            <a:r>
              <a:rPr lang="sv-SE" sz="2400" err="1">
                <a:ea typeface="Calibri"/>
                <a:cs typeface="Calibri"/>
              </a:rPr>
              <a:t>with</a:t>
            </a:r>
            <a:r>
              <a:rPr lang="sv-SE" sz="2400">
                <a:ea typeface="Calibri"/>
                <a:cs typeface="Calibri"/>
              </a:rPr>
              <a:t> GNN </a:t>
            </a:r>
            <a:r>
              <a:rPr lang="sv-SE" sz="2400" err="1">
                <a:ea typeface="Calibri"/>
                <a:cs typeface="Calibri"/>
              </a:rPr>
              <a:t>architectures</a:t>
            </a:r>
            <a:endParaRPr lang="en-AU" sz="2400"/>
          </a:p>
        </p:txBody>
      </p:sp>
      <p:sp>
        <p:nvSpPr>
          <p:cNvPr id="15" name="TextBox 14">
            <a:extLst>
              <a:ext uri="{FF2B5EF4-FFF2-40B4-BE49-F238E27FC236}">
                <a16:creationId xmlns:a16="http://schemas.microsoft.com/office/drawing/2014/main" id="{6AE01BA5-CC33-FC78-8F5A-9ED4BF313261}"/>
              </a:ext>
            </a:extLst>
          </p:cNvPr>
          <p:cNvSpPr txBox="1"/>
          <p:nvPr/>
        </p:nvSpPr>
        <p:spPr>
          <a:xfrm>
            <a:off x="1447798" y="2889888"/>
            <a:ext cx="4470402" cy="830997"/>
          </a:xfrm>
          <a:prstGeom prst="rect">
            <a:avLst/>
          </a:prstGeom>
          <a:noFill/>
        </p:spPr>
        <p:txBody>
          <a:bodyPr wrap="square">
            <a:spAutoFit/>
          </a:bodyPr>
          <a:lstStyle/>
          <a:p>
            <a:r>
              <a:rPr lang="sv-SE" sz="2400" err="1">
                <a:ea typeface="Calibri"/>
                <a:cs typeface="Calibri"/>
              </a:rPr>
              <a:t>Limited</a:t>
            </a:r>
            <a:r>
              <a:rPr lang="sv-SE" sz="2400">
                <a:ea typeface="Calibri"/>
                <a:cs typeface="Calibri"/>
              </a:rPr>
              <a:t> </a:t>
            </a:r>
            <a:r>
              <a:rPr lang="sv-SE" sz="2400" err="1">
                <a:ea typeface="Calibri"/>
                <a:cs typeface="Calibri"/>
              </a:rPr>
              <a:t>dataset</a:t>
            </a:r>
            <a:r>
              <a:rPr lang="sv-SE" sz="2400">
                <a:ea typeface="Calibri"/>
                <a:cs typeface="Calibri"/>
              </a:rPr>
              <a:t> </a:t>
            </a:r>
            <a:r>
              <a:rPr lang="sv-SE" sz="2400" err="1">
                <a:ea typeface="Calibri"/>
                <a:cs typeface="Calibri"/>
              </a:rPr>
              <a:t>variety</a:t>
            </a:r>
            <a:r>
              <a:rPr lang="sv-SE" sz="2400">
                <a:ea typeface="Calibri"/>
                <a:cs typeface="Calibri"/>
              </a:rPr>
              <a:t> in terms </a:t>
            </a:r>
            <a:r>
              <a:rPr lang="sv-SE" sz="2400" err="1">
                <a:ea typeface="Calibri"/>
                <a:cs typeface="Calibri"/>
              </a:rPr>
              <a:t>of</a:t>
            </a:r>
            <a:r>
              <a:rPr lang="sv-SE" sz="2400">
                <a:ea typeface="Calibri"/>
                <a:cs typeface="Calibri"/>
              </a:rPr>
              <a:t> </a:t>
            </a:r>
            <a:r>
              <a:rPr lang="sv-SE" sz="2400" err="1">
                <a:ea typeface="Calibri"/>
                <a:cs typeface="Calibri"/>
              </a:rPr>
              <a:t>class</a:t>
            </a:r>
            <a:r>
              <a:rPr lang="sv-SE" sz="2400">
                <a:ea typeface="Calibri"/>
                <a:cs typeface="Calibri"/>
              </a:rPr>
              <a:t> </a:t>
            </a:r>
            <a:r>
              <a:rPr lang="sv-SE" sz="2400" err="1">
                <a:ea typeface="Calibri"/>
                <a:cs typeface="Calibri"/>
              </a:rPr>
              <a:t>imbalance</a:t>
            </a:r>
            <a:endParaRPr lang="sv-SE" sz="2400">
              <a:ea typeface="Calibri"/>
              <a:cs typeface="Calibri"/>
            </a:endParaRPr>
          </a:p>
        </p:txBody>
      </p:sp>
      <p:sp>
        <p:nvSpPr>
          <p:cNvPr id="16" name="TextBox 15">
            <a:extLst>
              <a:ext uri="{FF2B5EF4-FFF2-40B4-BE49-F238E27FC236}">
                <a16:creationId xmlns:a16="http://schemas.microsoft.com/office/drawing/2014/main" id="{CCDCCE23-3BA0-99BD-A876-EBE9823856CF}"/>
              </a:ext>
            </a:extLst>
          </p:cNvPr>
          <p:cNvSpPr txBox="1"/>
          <p:nvPr/>
        </p:nvSpPr>
        <p:spPr>
          <a:xfrm>
            <a:off x="1447798" y="4189821"/>
            <a:ext cx="4610102" cy="461665"/>
          </a:xfrm>
          <a:prstGeom prst="rect">
            <a:avLst/>
          </a:prstGeom>
          <a:noFill/>
        </p:spPr>
        <p:txBody>
          <a:bodyPr wrap="square">
            <a:spAutoFit/>
          </a:bodyPr>
          <a:lstStyle/>
          <a:p>
            <a:r>
              <a:rPr lang="sv-SE" sz="2400" err="1">
                <a:ea typeface="Calibri"/>
                <a:cs typeface="Calibri"/>
              </a:rPr>
              <a:t>Simplistic</a:t>
            </a:r>
            <a:r>
              <a:rPr lang="sv-SE" sz="2400">
                <a:ea typeface="Calibri"/>
                <a:cs typeface="Calibri"/>
              </a:rPr>
              <a:t> feature combination </a:t>
            </a:r>
          </a:p>
        </p:txBody>
      </p:sp>
      <p:sp>
        <p:nvSpPr>
          <p:cNvPr id="18" name="Right Arrow 17">
            <a:extLst>
              <a:ext uri="{FF2B5EF4-FFF2-40B4-BE49-F238E27FC236}">
                <a16:creationId xmlns:a16="http://schemas.microsoft.com/office/drawing/2014/main" id="{8DB098E8-6724-EFDD-5E98-D50241F917B2}"/>
              </a:ext>
            </a:extLst>
          </p:cNvPr>
          <p:cNvSpPr/>
          <p:nvPr/>
        </p:nvSpPr>
        <p:spPr>
          <a:xfrm>
            <a:off x="6083300" y="2075819"/>
            <a:ext cx="3175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ight Arrow 18">
            <a:extLst>
              <a:ext uri="{FF2B5EF4-FFF2-40B4-BE49-F238E27FC236}">
                <a16:creationId xmlns:a16="http://schemas.microsoft.com/office/drawing/2014/main" id="{7FBE3A48-1D60-4E41-F43C-F77D1F608CE5}"/>
              </a:ext>
            </a:extLst>
          </p:cNvPr>
          <p:cNvSpPr/>
          <p:nvPr/>
        </p:nvSpPr>
        <p:spPr>
          <a:xfrm>
            <a:off x="6083300" y="3191086"/>
            <a:ext cx="3175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Content Placeholder 3">
            <a:extLst>
              <a:ext uri="{FF2B5EF4-FFF2-40B4-BE49-F238E27FC236}">
                <a16:creationId xmlns:a16="http://schemas.microsoft.com/office/drawing/2014/main" id="{62644C02-68C4-589F-C293-031ADB50C71C}"/>
              </a:ext>
            </a:extLst>
          </p:cNvPr>
          <p:cNvSpPr txBox="1">
            <a:spLocks/>
          </p:cNvSpPr>
          <p:nvPr/>
        </p:nvSpPr>
        <p:spPr>
          <a:xfrm>
            <a:off x="6565900" y="2884191"/>
            <a:ext cx="5181600" cy="842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2400"/>
              <a:t>Explore highly imbalance datasets &amp;  Graph-resampling techniques </a:t>
            </a:r>
          </a:p>
        </p:txBody>
      </p:sp>
      <p:sp>
        <p:nvSpPr>
          <p:cNvPr id="22" name="TextBox 21">
            <a:extLst>
              <a:ext uri="{FF2B5EF4-FFF2-40B4-BE49-F238E27FC236}">
                <a16:creationId xmlns:a16="http://schemas.microsoft.com/office/drawing/2014/main" id="{80403A5D-076B-7953-401C-0AC926899773}"/>
              </a:ext>
            </a:extLst>
          </p:cNvPr>
          <p:cNvSpPr txBox="1"/>
          <p:nvPr/>
        </p:nvSpPr>
        <p:spPr>
          <a:xfrm>
            <a:off x="6565900" y="4005155"/>
            <a:ext cx="5181600" cy="830997"/>
          </a:xfrm>
          <a:prstGeom prst="rect">
            <a:avLst/>
          </a:prstGeom>
          <a:noFill/>
        </p:spPr>
        <p:txBody>
          <a:bodyPr wrap="square">
            <a:spAutoFit/>
          </a:bodyPr>
          <a:lstStyle/>
          <a:p>
            <a:r>
              <a:rPr lang="en-AU" sz="2400"/>
              <a:t>Investigate learned fusion models or autoencoder-based hybrid embeddings</a:t>
            </a:r>
          </a:p>
        </p:txBody>
      </p:sp>
      <p:sp>
        <p:nvSpPr>
          <p:cNvPr id="23" name="Right Arrow 22">
            <a:extLst>
              <a:ext uri="{FF2B5EF4-FFF2-40B4-BE49-F238E27FC236}">
                <a16:creationId xmlns:a16="http://schemas.microsoft.com/office/drawing/2014/main" id="{098151B0-1EC9-C811-95D2-C6B2AEAFF88D}"/>
              </a:ext>
            </a:extLst>
          </p:cNvPr>
          <p:cNvSpPr/>
          <p:nvPr/>
        </p:nvSpPr>
        <p:spPr>
          <a:xfrm>
            <a:off x="6083300" y="4306353"/>
            <a:ext cx="3175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68CDCEF1-AF0B-3DC3-1055-8F63ED9EA9CA}"/>
              </a:ext>
            </a:extLst>
          </p:cNvPr>
          <p:cNvSpPr txBox="1"/>
          <p:nvPr/>
        </p:nvSpPr>
        <p:spPr>
          <a:xfrm>
            <a:off x="6565900" y="5209321"/>
            <a:ext cx="5130800" cy="830997"/>
          </a:xfrm>
          <a:prstGeom prst="rect">
            <a:avLst/>
          </a:prstGeom>
          <a:noFill/>
        </p:spPr>
        <p:txBody>
          <a:bodyPr wrap="square">
            <a:spAutoFit/>
          </a:bodyPr>
          <a:lstStyle/>
          <a:p>
            <a:r>
              <a:rPr lang="en-AU" sz="2400" err="1"/>
              <a:t>Analyze</a:t>
            </a:r>
            <a:r>
              <a:rPr lang="en-AU" sz="2400"/>
              <a:t> impact of including edge-case molecules on generalizability</a:t>
            </a:r>
          </a:p>
        </p:txBody>
      </p:sp>
      <p:sp>
        <p:nvSpPr>
          <p:cNvPr id="26" name="Right Arrow 25">
            <a:extLst>
              <a:ext uri="{FF2B5EF4-FFF2-40B4-BE49-F238E27FC236}">
                <a16:creationId xmlns:a16="http://schemas.microsoft.com/office/drawing/2014/main" id="{4D060927-8EC6-411A-6A7B-DA9B704A8650}"/>
              </a:ext>
            </a:extLst>
          </p:cNvPr>
          <p:cNvSpPr/>
          <p:nvPr/>
        </p:nvSpPr>
        <p:spPr>
          <a:xfrm>
            <a:off x="6083300" y="5510520"/>
            <a:ext cx="3175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43030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P spid="18" grpId="0" animBg="1"/>
      <p:bldP spid="19" grpId="0" animBg="1"/>
      <p:bldP spid="20" grpId="0"/>
      <p:bldP spid="22" grpId="0"/>
      <p:bldP spid="23" grpId="0" animBg="1"/>
      <p:bldP spid="25" grpId="0"/>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D3A680-7C46-8444-91D1-8514293FA5C4}"/>
              </a:ext>
            </a:extLst>
          </p:cNvPr>
          <p:cNvSpPr>
            <a:spLocks noGrp="1"/>
          </p:cNvSpPr>
          <p:nvPr>
            <p:ph type="dt" sz="half" idx="10"/>
          </p:nvPr>
        </p:nvSpPr>
        <p:spPr/>
        <p:txBody>
          <a:bodyPr/>
          <a:lstStyle/>
          <a:p>
            <a:fld id="{E0ADA04B-3500-BC40-845D-C5386DD823BF}" type="datetime1">
              <a:rPr lang="en-AU" smtClean="0"/>
              <a:t>20/10/2025</a:t>
            </a:fld>
            <a:endParaRPr lang="en-AU"/>
          </a:p>
        </p:txBody>
      </p:sp>
      <p:sp>
        <p:nvSpPr>
          <p:cNvPr id="3" name="Footer Placeholder 2">
            <a:extLst>
              <a:ext uri="{FF2B5EF4-FFF2-40B4-BE49-F238E27FC236}">
                <a16:creationId xmlns:a16="http://schemas.microsoft.com/office/drawing/2014/main" id="{54470E6A-ABCA-1422-A9C5-0D873A1AD695}"/>
              </a:ext>
            </a:extLst>
          </p:cNvPr>
          <p:cNvSpPr>
            <a:spLocks noGrp="1"/>
          </p:cNvSpPr>
          <p:nvPr>
            <p:ph type="ftr" sz="quarter" idx="11"/>
          </p:nvPr>
        </p:nvSpPr>
        <p:spPr/>
        <p:txBody>
          <a:bodyPr/>
          <a:lstStyle/>
          <a:p>
            <a:r>
              <a:rPr lang="en-AU"/>
              <a:t>A Multi-Method Approach to Molecular Activity Prediction</a:t>
            </a:r>
          </a:p>
        </p:txBody>
      </p:sp>
      <p:sp>
        <p:nvSpPr>
          <p:cNvPr id="4" name="Slide Number Placeholder 3">
            <a:extLst>
              <a:ext uri="{FF2B5EF4-FFF2-40B4-BE49-F238E27FC236}">
                <a16:creationId xmlns:a16="http://schemas.microsoft.com/office/drawing/2014/main" id="{6BCEE49A-8441-4D09-5F8D-103ADA7F1156}"/>
              </a:ext>
            </a:extLst>
          </p:cNvPr>
          <p:cNvSpPr>
            <a:spLocks noGrp="1"/>
          </p:cNvSpPr>
          <p:nvPr>
            <p:ph type="sldNum" sz="quarter" idx="12"/>
          </p:nvPr>
        </p:nvSpPr>
        <p:spPr/>
        <p:txBody>
          <a:bodyPr/>
          <a:lstStyle/>
          <a:p>
            <a:fld id="{BDFE8AA4-FEF7-A840-AF01-B040DC34D9F0}" type="slidenum">
              <a:rPr lang="en-AU" smtClean="0"/>
              <a:t>34</a:t>
            </a:fld>
            <a:endParaRPr lang="en-AU"/>
          </a:p>
        </p:txBody>
      </p:sp>
      <p:sp>
        <p:nvSpPr>
          <p:cNvPr id="5" name="TextBox 4">
            <a:extLst>
              <a:ext uri="{FF2B5EF4-FFF2-40B4-BE49-F238E27FC236}">
                <a16:creationId xmlns:a16="http://schemas.microsoft.com/office/drawing/2014/main" id="{3F89325D-7AB1-B96F-7A56-AEF48494FE6D}"/>
              </a:ext>
            </a:extLst>
          </p:cNvPr>
          <p:cNvSpPr txBox="1"/>
          <p:nvPr/>
        </p:nvSpPr>
        <p:spPr>
          <a:xfrm>
            <a:off x="838200" y="2828835"/>
            <a:ext cx="9125511" cy="1692771"/>
          </a:xfrm>
          <a:prstGeom prst="rect">
            <a:avLst/>
          </a:prstGeom>
          <a:noFill/>
        </p:spPr>
        <p:txBody>
          <a:bodyPr wrap="none" lIns="91440" tIns="45720" rIns="91440" bIns="45720" rtlCol="0" anchor="t">
            <a:spAutoFit/>
          </a:bodyPr>
          <a:lstStyle/>
          <a:p>
            <a:r>
              <a:rPr lang="en-AU" sz="7200" b="1">
                <a:solidFill>
                  <a:schemeClr val="accent1"/>
                </a:solidFill>
              </a:rPr>
              <a:t>Thank you for listening </a:t>
            </a:r>
          </a:p>
          <a:p>
            <a:r>
              <a:rPr lang="en-AU" sz="3200" b="1">
                <a:solidFill>
                  <a:schemeClr val="accent1"/>
                </a:solidFill>
                <a:ea typeface="Calibri"/>
                <a:cs typeface="Calibri"/>
              </a:rPr>
              <a:t>Questions?</a:t>
            </a:r>
          </a:p>
        </p:txBody>
      </p:sp>
    </p:spTree>
    <p:extLst>
      <p:ext uri="{BB962C8B-B14F-4D97-AF65-F5344CB8AC3E}">
        <p14:creationId xmlns:p14="http://schemas.microsoft.com/office/powerpoint/2010/main" val="2466369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F8461-EAAF-7818-542D-2812CFA6FDC3}"/>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76916FF8-C7BA-A54B-25C3-BAA22DDF3377}"/>
              </a:ext>
            </a:extLst>
          </p:cNvPr>
          <p:cNvSpPr>
            <a:spLocks noGrp="1"/>
          </p:cNvSpPr>
          <p:nvPr>
            <p:ph type="dt" sz="half" idx="10"/>
          </p:nvPr>
        </p:nvSpPr>
        <p:spPr/>
        <p:txBody>
          <a:bodyPr/>
          <a:lstStyle/>
          <a:p>
            <a:fld id="{E0ADA04B-3500-BC40-845D-C5386DD823BF}" type="datetime1">
              <a:rPr lang="en-AU" smtClean="0"/>
              <a:t>20/10/2025</a:t>
            </a:fld>
            <a:endParaRPr lang="en-AU"/>
          </a:p>
        </p:txBody>
      </p:sp>
      <p:sp>
        <p:nvSpPr>
          <p:cNvPr id="3" name="Footer Placeholder 2">
            <a:extLst>
              <a:ext uri="{FF2B5EF4-FFF2-40B4-BE49-F238E27FC236}">
                <a16:creationId xmlns:a16="http://schemas.microsoft.com/office/drawing/2014/main" id="{0C7A76A0-FB2F-91E4-44ED-6670B5F9A33E}"/>
              </a:ext>
            </a:extLst>
          </p:cNvPr>
          <p:cNvSpPr>
            <a:spLocks noGrp="1"/>
          </p:cNvSpPr>
          <p:nvPr>
            <p:ph type="ftr" sz="quarter" idx="11"/>
          </p:nvPr>
        </p:nvSpPr>
        <p:spPr/>
        <p:txBody>
          <a:bodyPr/>
          <a:lstStyle/>
          <a:p>
            <a:r>
              <a:rPr lang="en-AU"/>
              <a:t>A Multi-Method Approach to Molecular Activity Prediction</a:t>
            </a:r>
          </a:p>
        </p:txBody>
      </p:sp>
      <p:sp>
        <p:nvSpPr>
          <p:cNvPr id="4" name="Slide Number Placeholder 3">
            <a:extLst>
              <a:ext uri="{FF2B5EF4-FFF2-40B4-BE49-F238E27FC236}">
                <a16:creationId xmlns:a16="http://schemas.microsoft.com/office/drawing/2014/main" id="{9DC78124-7540-6C46-0114-D1FCE1C18CE6}"/>
              </a:ext>
            </a:extLst>
          </p:cNvPr>
          <p:cNvSpPr>
            <a:spLocks noGrp="1"/>
          </p:cNvSpPr>
          <p:nvPr>
            <p:ph type="sldNum" sz="quarter" idx="12"/>
          </p:nvPr>
        </p:nvSpPr>
        <p:spPr/>
        <p:txBody>
          <a:bodyPr/>
          <a:lstStyle/>
          <a:p>
            <a:fld id="{BDFE8AA4-FEF7-A840-AF01-B040DC34D9F0}" type="slidenum">
              <a:rPr lang="en-AU" smtClean="0"/>
              <a:t>35</a:t>
            </a:fld>
            <a:endParaRPr lang="en-AU"/>
          </a:p>
        </p:txBody>
      </p:sp>
      <p:sp>
        <p:nvSpPr>
          <p:cNvPr id="5" name="TextBox 4">
            <a:extLst>
              <a:ext uri="{FF2B5EF4-FFF2-40B4-BE49-F238E27FC236}">
                <a16:creationId xmlns:a16="http://schemas.microsoft.com/office/drawing/2014/main" id="{CFC05A39-1FB7-148E-3A00-2818E1A8989B}"/>
              </a:ext>
            </a:extLst>
          </p:cNvPr>
          <p:cNvSpPr txBox="1"/>
          <p:nvPr/>
        </p:nvSpPr>
        <p:spPr>
          <a:xfrm>
            <a:off x="838200" y="2828835"/>
            <a:ext cx="5391156" cy="1200329"/>
          </a:xfrm>
          <a:prstGeom prst="rect">
            <a:avLst/>
          </a:prstGeom>
          <a:noFill/>
        </p:spPr>
        <p:txBody>
          <a:bodyPr wrap="none" rtlCol="0">
            <a:spAutoFit/>
          </a:bodyPr>
          <a:lstStyle/>
          <a:p>
            <a:r>
              <a:rPr lang="en-AU" sz="7200" b="1">
                <a:solidFill>
                  <a:schemeClr val="accent1"/>
                </a:solidFill>
              </a:rPr>
              <a:t>Backup Slides</a:t>
            </a:r>
          </a:p>
        </p:txBody>
      </p:sp>
    </p:spTree>
    <p:extLst>
      <p:ext uri="{BB962C8B-B14F-4D97-AF65-F5344CB8AC3E}">
        <p14:creationId xmlns:p14="http://schemas.microsoft.com/office/powerpoint/2010/main" val="589422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4844E-5868-ADD8-ED17-A0CED737A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CE07FD-33CF-8DF7-3679-D55985D4F3BD}"/>
              </a:ext>
            </a:extLst>
          </p:cNvPr>
          <p:cNvSpPr>
            <a:spLocks noGrp="1"/>
          </p:cNvSpPr>
          <p:nvPr>
            <p:ph type="title"/>
          </p:nvPr>
        </p:nvSpPr>
        <p:spPr>
          <a:xfrm>
            <a:off x="269112" y="365125"/>
            <a:ext cx="11094333" cy="1354499"/>
          </a:xfrm>
        </p:spPr>
        <p:txBody>
          <a:bodyPr/>
          <a:lstStyle/>
          <a:p>
            <a:r>
              <a:rPr lang="en-AU">
                <a:ea typeface="Calibri Light"/>
                <a:cs typeface="Calibri Light"/>
              </a:rPr>
              <a:t>GNN Previous Works Comparison (Accuracy)</a:t>
            </a:r>
          </a:p>
        </p:txBody>
      </p:sp>
      <p:sp>
        <p:nvSpPr>
          <p:cNvPr id="4" name="Footer Placeholder 3">
            <a:extLst>
              <a:ext uri="{FF2B5EF4-FFF2-40B4-BE49-F238E27FC236}">
                <a16:creationId xmlns:a16="http://schemas.microsoft.com/office/drawing/2014/main" id="{A5F20695-4B9B-F8B5-EAFC-96BDE7FBF385}"/>
              </a:ext>
            </a:extLst>
          </p:cNvPr>
          <p:cNvSpPr>
            <a:spLocks noGrp="1"/>
          </p:cNvSpPr>
          <p:nvPr>
            <p:ph type="ftr" sz="quarter" idx="11"/>
          </p:nvPr>
        </p:nvSpPr>
        <p:spPr/>
        <p:txBody>
          <a:bodyPr/>
          <a:lstStyle/>
          <a:p>
            <a:r>
              <a:rPr lang="en-AU"/>
              <a:t>A Multi-Method Approach to Molecular Activity Prediction</a:t>
            </a:r>
          </a:p>
        </p:txBody>
      </p:sp>
      <p:sp>
        <p:nvSpPr>
          <p:cNvPr id="5" name="Slide Number Placeholder 4">
            <a:extLst>
              <a:ext uri="{FF2B5EF4-FFF2-40B4-BE49-F238E27FC236}">
                <a16:creationId xmlns:a16="http://schemas.microsoft.com/office/drawing/2014/main" id="{F9CC3A83-4CAF-23F2-C6E2-F6D2B969E70B}"/>
              </a:ext>
            </a:extLst>
          </p:cNvPr>
          <p:cNvSpPr>
            <a:spLocks noGrp="1"/>
          </p:cNvSpPr>
          <p:nvPr>
            <p:ph type="sldNum" sz="quarter" idx="12"/>
          </p:nvPr>
        </p:nvSpPr>
        <p:spPr/>
        <p:txBody>
          <a:bodyPr/>
          <a:lstStyle/>
          <a:p>
            <a:fld id="{BDFE8AA4-FEF7-A840-AF01-B040DC34D9F0}" type="slidenum">
              <a:rPr lang="en-AU" smtClean="0"/>
              <a:t>36</a:t>
            </a:fld>
            <a:endParaRPr lang="en-AU"/>
          </a:p>
        </p:txBody>
      </p:sp>
      <p:sp>
        <p:nvSpPr>
          <p:cNvPr id="6" name="Date Placeholder 5">
            <a:extLst>
              <a:ext uri="{FF2B5EF4-FFF2-40B4-BE49-F238E27FC236}">
                <a16:creationId xmlns:a16="http://schemas.microsoft.com/office/drawing/2014/main" id="{3AE931D7-EE80-C233-E64E-4F711FFE75B5}"/>
              </a:ext>
            </a:extLst>
          </p:cNvPr>
          <p:cNvSpPr>
            <a:spLocks noGrp="1"/>
          </p:cNvSpPr>
          <p:nvPr>
            <p:ph type="dt" sz="half" idx="10"/>
          </p:nvPr>
        </p:nvSpPr>
        <p:spPr/>
        <p:txBody>
          <a:bodyPr/>
          <a:lstStyle/>
          <a:p>
            <a:fld id="{47118F20-2286-5940-86BB-D8EEF3308056}" type="datetime1">
              <a:rPr lang="en-AU" smtClean="0"/>
              <a:t>20/10/2025</a:t>
            </a:fld>
            <a:endParaRPr lang="en-AU"/>
          </a:p>
        </p:txBody>
      </p:sp>
      <p:graphicFrame>
        <p:nvGraphicFramePr>
          <p:cNvPr id="8" name="Table 7">
            <a:extLst>
              <a:ext uri="{FF2B5EF4-FFF2-40B4-BE49-F238E27FC236}">
                <a16:creationId xmlns:a16="http://schemas.microsoft.com/office/drawing/2014/main" id="{DF2A0843-08A3-65D2-900B-47C4652FC767}"/>
              </a:ext>
            </a:extLst>
          </p:cNvPr>
          <p:cNvGraphicFramePr>
            <a:graphicFrameLocks noGrp="1"/>
          </p:cNvGraphicFramePr>
          <p:nvPr>
            <p:extLst>
              <p:ext uri="{D42A27DB-BD31-4B8C-83A1-F6EECF244321}">
                <p14:modId xmlns:p14="http://schemas.microsoft.com/office/powerpoint/2010/main" val="3433328947"/>
              </p:ext>
            </p:extLst>
          </p:nvPr>
        </p:nvGraphicFramePr>
        <p:xfrm>
          <a:off x="265490" y="1629783"/>
          <a:ext cx="11347962" cy="2357120"/>
        </p:xfrm>
        <a:graphic>
          <a:graphicData uri="http://schemas.openxmlformats.org/drawingml/2006/table">
            <a:tbl>
              <a:tblPr bandRow="1">
                <a:tableStyleId>{5FD0F851-EC5A-4D38-B0AD-8093EC10F338}</a:tableStyleId>
              </a:tblPr>
              <a:tblGrid>
                <a:gridCol w="1440493">
                  <a:extLst>
                    <a:ext uri="{9D8B030D-6E8A-4147-A177-3AD203B41FA5}">
                      <a16:colId xmlns:a16="http://schemas.microsoft.com/office/drawing/2014/main" val="1083855597"/>
                    </a:ext>
                  </a:extLst>
                </a:gridCol>
                <a:gridCol w="1522691">
                  <a:extLst>
                    <a:ext uri="{9D8B030D-6E8A-4147-A177-3AD203B41FA5}">
                      <a16:colId xmlns:a16="http://schemas.microsoft.com/office/drawing/2014/main" val="1471810569"/>
                    </a:ext>
                  </a:extLst>
                </a:gridCol>
                <a:gridCol w="1600200">
                  <a:extLst>
                    <a:ext uri="{9D8B030D-6E8A-4147-A177-3AD203B41FA5}">
                      <a16:colId xmlns:a16="http://schemas.microsoft.com/office/drawing/2014/main" val="3930449625"/>
                    </a:ext>
                  </a:extLst>
                </a:gridCol>
                <a:gridCol w="2973094">
                  <a:extLst>
                    <a:ext uri="{9D8B030D-6E8A-4147-A177-3AD203B41FA5}">
                      <a16:colId xmlns:a16="http://schemas.microsoft.com/office/drawing/2014/main" val="255820025"/>
                    </a:ext>
                  </a:extLst>
                </a:gridCol>
                <a:gridCol w="3811484">
                  <a:extLst>
                    <a:ext uri="{9D8B030D-6E8A-4147-A177-3AD203B41FA5}">
                      <a16:colId xmlns:a16="http://schemas.microsoft.com/office/drawing/2014/main" val="2968481144"/>
                    </a:ext>
                  </a:extLst>
                </a:gridCol>
              </a:tblGrid>
              <a:tr h="210599">
                <a:tc>
                  <a:txBody>
                    <a:bodyPr/>
                    <a:lstStyle/>
                    <a:p>
                      <a:pPr algn="ctr" rtl="0" fontAlgn="base">
                        <a:lnSpc>
                          <a:spcPts val="1950"/>
                        </a:lnSpc>
                        <a:buNone/>
                      </a:pPr>
                      <a:r>
                        <a:rPr lang="en-US" sz="1800" b="1">
                          <a:effectLst/>
                          <a:latin typeface="Calibri"/>
                        </a:rPr>
                        <a:t>Dataset</a:t>
                      </a:r>
                      <a:endParaRPr lang="en-US" b="1">
                        <a:effectLst/>
                        <a:latin typeface="Calibri"/>
                      </a:endParaRPr>
                    </a:p>
                  </a:txBody>
                  <a:tcPr anchor="ctr"/>
                </a:tc>
                <a:tc>
                  <a:txBody>
                    <a:bodyPr/>
                    <a:lstStyle/>
                    <a:p>
                      <a:pPr lvl="0" algn="ctr">
                        <a:lnSpc>
                          <a:spcPts val="1950"/>
                        </a:lnSpc>
                        <a:buNone/>
                      </a:pPr>
                      <a:r>
                        <a:rPr lang="en-US" sz="1800" b="1">
                          <a:effectLst/>
                          <a:latin typeface="Calibri"/>
                        </a:rPr>
                        <a:t>GCNConv</a:t>
                      </a:r>
                      <a:endParaRPr lang="en-US" sz="1800" b="1" err="1">
                        <a:effectLst/>
                        <a:latin typeface="Calibri"/>
                      </a:endParaRPr>
                    </a:p>
                  </a:txBody>
                  <a:tcPr anchor="ctr"/>
                </a:tc>
                <a:tc>
                  <a:txBody>
                    <a:bodyPr/>
                    <a:lstStyle/>
                    <a:p>
                      <a:pPr lvl="0" algn="ctr">
                        <a:lnSpc>
                          <a:spcPts val="1950"/>
                        </a:lnSpc>
                        <a:buNone/>
                      </a:pPr>
                      <a:r>
                        <a:rPr lang="en-US" sz="1800" b="1">
                          <a:effectLst/>
                          <a:latin typeface="Calibri"/>
                        </a:rPr>
                        <a:t>GraphConv</a:t>
                      </a:r>
                      <a:endParaRPr lang="en-US" sz="1800" b="1" err="1">
                        <a:effectLst/>
                        <a:latin typeface="Calibri"/>
                      </a:endParaRPr>
                    </a:p>
                  </a:txBody>
                  <a:tcPr anchor="ctr"/>
                </a:tc>
                <a:tc>
                  <a:txBody>
                    <a:bodyPr/>
                    <a:lstStyle/>
                    <a:p>
                      <a:pPr lvl="0" algn="ctr">
                        <a:lnSpc>
                          <a:spcPts val="1950"/>
                        </a:lnSpc>
                        <a:buNone/>
                      </a:pPr>
                      <a:r>
                        <a:rPr lang="en-US" sz="1800" b="1">
                          <a:effectLst/>
                          <a:latin typeface="Calibri"/>
                        </a:rPr>
                        <a:t>Benchmark</a:t>
                      </a:r>
                    </a:p>
                  </a:txBody>
                  <a:tcPr anchor="ctr"/>
                </a:tc>
                <a:tc>
                  <a:txBody>
                    <a:bodyPr/>
                    <a:lstStyle/>
                    <a:p>
                      <a:pPr lvl="0" algn="ctr">
                        <a:lnSpc>
                          <a:spcPct val="100000"/>
                        </a:lnSpc>
                        <a:spcBef>
                          <a:spcPts val="0"/>
                        </a:spcBef>
                        <a:spcAft>
                          <a:spcPts val="0"/>
                        </a:spcAft>
                        <a:buNone/>
                      </a:pPr>
                      <a:r>
                        <a:rPr lang="en-US" sz="1800" b="1" i="0" u="none" strike="noStrike" noProof="0">
                          <a:solidFill>
                            <a:srgbClr val="000000"/>
                          </a:solidFill>
                          <a:effectLst/>
                          <a:latin typeface="Calibri"/>
                        </a:rPr>
                        <a:t>State-of-the-art</a:t>
                      </a:r>
                    </a:p>
                  </a:txBody>
                  <a:tcPr anchor="ctr"/>
                </a:tc>
                <a:extLst>
                  <a:ext uri="{0D108BD9-81ED-4DB2-BD59-A6C34878D82A}">
                    <a16:rowId xmlns:a16="http://schemas.microsoft.com/office/drawing/2014/main" val="1080039743"/>
                  </a:ext>
                </a:extLst>
              </a:tr>
              <a:tr h="210599">
                <a:tc>
                  <a:txBody>
                    <a:bodyPr/>
                    <a:lstStyle/>
                    <a:p>
                      <a:pPr rtl="0" fontAlgn="base">
                        <a:lnSpc>
                          <a:spcPts val="1950"/>
                        </a:lnSpc>
                        <a:buNone/>
                      </a:pPr>
                      <a:r>
                        <a:rPr lang="en-US" sz="1800">
                          <a:effectLst/>
                          <a:latin typeface="Calibri"/>
                        </a:rPr>
                        <a:t>AIDS</a:t>
                      </a:r>
                      <a:endParaRPr lang="en-US">
                        <a:effectLst/>
                        <a:latin typeface="Calibri"/>
                      </a:endParaRPr>
                    </a:p>
                  </a:txBody>
                  <a:tcPr anchor="ctr"/>
                </a:tc>
                <a:tc>
                  <a:txBody>
                    <a:bodyPr/>
                    <a:lstStyle/>
                    <a:p>
                      <a:pPr lvl="0" algn="ctr">
                        <a:lnSpc>
                          <a:spcPts val="1950"/>
                        </a:lnSpc>
                        <a:buNone/>
                      </a:pPr>
                      <a:r>
                        <a:rPr lang="en-US" sz="1800" b="0" i="0" u="none" strike="noStrike" noProof="0">
                          <a:effectLst/>
                        </a:rPr>
                        <a:t>78.70 ± 1.27</a:t>
                      </a:r>
                      <a:endParaRPr lang="en-US" b="0"/>
                    </a:p>
                  </a:txBody>
                  <a:tcPr anchor="ctr"/>
                </a:tc>
                <a:tc>
                  <a:txBody>
                    <a:bodyPr/>
                    <a:lstStyle/>
                    <a:p>
                      <a:pPr lvl="0" algn="ctr">
                        <a:lnSpc>
                          <a:spcPts val="1950"/>
                        </a:lnSpc>
                        <a:buNone/>
                      </a:pPr>
                      <a:r>
                        <a:rPr lang="en-US" sz="1800" b="1" i="0" u="none" strike="noStrike" noProof="0">
                          <a:effectLst/>
                        </a:rPr>
                        <a:t>92.90 ± 2.28</a:t>
                      </a:r>
                      <a:endParaRPr lang="en-US" b="1">
                        <a:latin typeface="Calibri"/>
                      </a:endParaRPr>
                    </a:p>
                  </a:txBody>
                  <a:tcPr anchor="ctr"/>
                </a:tc>
                <a:tc>
                  <a:txBody>
                    <a:bodyPr/>
                    <a:lstStyle/>
                    <a:p>
                      <a:pPr lvl="0">
                        <a:lnSpc>
                          <a:spcPts val="1950"/>
                        </a:lnSpc>
                        <a:buNone/>
                      </a:pPr>
                      <a:r>
                        <a:rPr lang="en-US" sz="1800" b="1" baseline="30000">
                          <a:effectLst/>
                          <a:latin typeface="Calibri"/>
                        </a:rPr>
                        <a:t>-</a:t>
                      </a:r>
                    </a:p>
                  </a:txBody>
                  <a:tcPr anchor="ctr"/>
                </a:tc>
                <a:tc>
                  <a:txBody>
                    <a:bodyPr/>
                    <a:lstStyle/>
                    <a:p>
                      <a:pPr lvl="0" algn="l">
                        <a:lnSpc>
                          <a:spcPct val="100000"/>
                        </a:lnSpc>
                        <a:spcBef>
                          <a:spcPts val="0"/>
                        </a:spcBef>
                        <a:spcAft>
                          <a:spcPts val="0"/>
                        </a:spcAft>
                        <a:buNone/>
                      </a:pPr>
                      <a:r>
                        <a:rPr lang="en-US" sz="1800" baseline="30000">
                          <a:effectLst/>
                          <a:latin typeface="Calibri"/>
                        </a:rPr>
                        <a:t>[1]</a:t>
                      </a:r>
                      <a:r>
                        <a:rPr lang="en-US" sz="1800" b="0" i="0" u="none" strike="noStrike" noProof="0">
                          <a:effectLst/>
                        </a:rPr>
                        <a:t>FIT-GNN: 84.3</a:t>
                      </a:r>
                      <a:endParaRPr lang="en-US" sz="1800">
                        <a:effectLst/>
                        <a:latin typeface="Calibri"/>
                      </a:endParaRPr>
                    </a:p>
                  </a:txBody>
                  <a:tcPr anchor="ctr"/>
                </a:tc>
                <a:extLst>
                  <a:ext uri="{0D108BD9-81ED-4DB2-BD59-A6C34878D82A}">
                    <a16:rowId xmlns:a16="http://schemas.microsoft.com/office/drawing/2014/main" val="3039431430"/>
                  </a:ext>
                </a:extLst>
              </a:tr>
              <a:tr h="210599">
                <a:tc>
                  <a:txBody>
                    <a:bodyPr/>
                    <a:lstStyle/>
                    <a:p>
                      <a:pPr rtl="0" fontAlgn="base">
                        <a:lnSpc>
                          <a:spcPts val="1950"/>
                        </a:lnSpc>
                        <a:buNone/>
                      </a:pPr>
                      <a:r>
                        <a:rPr lang="en-US" sz="1800">
                          <a:effectLst/>
                          <a:latin typeface="Calibri"/>
                        </a:rPr>
                        <a:t>DHFR</a:t>
                      </a:r>
                      <a:endParaRPr lang="en-US">
                        <a:effectLst/>
                        <a:latin typeface="Calibri"/>
                      </a:endParaRPr>
                    </a:p>
                  </a:txBody>
                  <a:tcPr anchor="ctr"/>
                </a:tc>
                <a:tc>
                  <a:txBody>
                    <a:bodyPr/>
                    <a:lstStyle/>
                    <a:p>
                      <a:pPr lvl="0" algn="ctr">
                        <a:lnSpc>
                          <a:spcPts val="1950"/>
                        </a:lnSpc>
                        <a:buNone/>
                      </a:pPr>
                      <a:r>
                        <a:rPr lang="en-US" sz="1800" b="0" i="0" u="none" strike="noStrike" noProof="0">
                          <a:effectLst/>
                        </a:rPr>
                        <a:t>60.98 ± 0.4%</a:t>
                      </a:r>
                      <a:endParaRPr lang="en-US"/>
                    </a:p>
                  </a:txBody>
                  <a:tcPr anchor="ctr"/>
                </a:tc>
                <a:tc>
                  <a:txBody>
                    <a:bodyPr/>
                    <a:lstStyle/>
                    <a:p>
                      <a:pPr lvl="0" algn="ctr">
                        <a:lnSpc>
                          <a:spcPts val="1950"/>
                        </a:lnSpc>
                        <a:buNone/>
                      </a:pPr>
                      <a:r>
                        <a:rPr lang="en-US" sz="1800" b="1" i="0" u="none" strike="noStrike" noProof="0">
                          <a:effectLst/>
                        </a:rPr>
                        <a:t>78.04 ± 2.84</a:t>
                      </a:r>
                      <a:endParaRPr lang="en-US" b="1"/>
                    </a:p>
                  </a:txBody>
                  <a:tcPr anchor="ctr"/>
                </a:tc>
                <a:tc>
                  <a:txBody>
                    <a:bodyPr/>
                    <a:lstStyle/>
                    <a:p>
                      <a:pPr lvl="0">
                        <a:lnSpc>
                          <a:spcPts val="1950"/>
                        </a:lnSpc>
                        <a:buNone/>
                      </a:pPr>
                      <a:r>
                        <a:rPr lang="en-US" sz="1800" b="1" baseline="30000">
                          <a:effectLst/>
                          <a:latin typeface="Calibri"/>
                        </a:rPr>
                        <a:t>[2]</a:t>
                      </a:r>
                      <a:r>
                        <a:rPr lang="en-US" sz="1800" b="1">
                          <a:effectLst/>
                          <a:latin typeface="Calibri"/>
                        </a:rPr>
                        <a:t>GIN </a:t>
                      </a:r>
                      <a:r>
                        <a:rPr lang="en-US" sz="1800" b="0" i="0" u="none" strike="noStrike" noProof="0">
                          <a:effectLst/>
                        </a:rPr>
                        <a:t>80.04 ±4.9</a:t>
                      </a:r>
                      <a:endParaRPr lang="en-US" sz="1800" b="1">
                        <a:effectLst/>
                        <a:latin typeface="Calibri"/>
                      </a:endParaRPr>
                    </a:p>
                  </a:txBody>
                  <a:tcPr anchor="ctr"/>
                </a:tc>
                <a:tc>
                  <a:txBody>
                    <a:bodyPr/>
                    <a:lstStyle/>
                    <a:p>
                      <a:pPr lvl="0">
                        <a:lnSpc>
                          <a:spcPts val="1950"/>
                        </a:lnSpc>
                        <a:buNone/>
                      </a:pPr>
                      <a:r>
                        <a:rPr lang="en-US" sz="1800" b="1" i="0" u="none" strike="noStrike" baseline="-25000" noProof="0">
                          <a:effectLst/>
                          <a:latin typeface="Calibri"/>
                        </a:rPr>
                        <a:t>[2] λcore-degree</a:t>
                      </a:r>
                      <a:r>
                        <a:rPr lang="en-US" sz="1800" b="1" i="0" u="none" strike="noStrike" noProof="0">
                          <a:effectLst/>
                          <a:latin typeface="Calibri"/>
                        </a:rPr>
                        <a:t>-GPNN: </a:t>
                      </a:r>
                      <a:r>
                        <a:rPr lang="en-US" sz="1800" b="1" i="0" u="none" strike="noStrike" noProof="0">
                          <a:effectLst/>
                        </a:rPr>
                        <a:t>82.15 ±2.9</a:t>
                      </a:r>
                      <a:endParaRPr lang="en-US" b="1"/>
                    </a:p>
                  </a:txBody>
                  <a:tcPr anchor="ctr"/>
                </a:tc>
                <a:extLst>
                  <a:ext uri="{0D108BD9-81ED-4DB2-BD59-A6C34878D82A}">
                    <a16:rowId xmlns:a16="http://schemas.microsoft.com/office/drawing/2014/main" val="1411150562"/>
                  </a:ext>
                </a:extLst>
              </a:tr>
              <a:tr h="210599">
                <a:tc>
                  <a:txBody>
                    <a:bodyPr/>
                    <a:lstStyle/>
                    <a:p>
                      <a:pPr rtl="0" fontAlgn="base">
                        <a:lnSpc>
                          <a:spcPts val="1950"/>
                        </a:lnSpc>
                        <a:buNone/>
                      </a:pPr>
                      <a:r>
                        <a:rPr lang="en-US" sz="1800">
                          <a:effectLst/>
                          <a:latin typeface="Calibri"/>
                        </a:rPr>
                        <a:t>PTC_MR</a:t>
                      </a:r>
                      <a:endParaRPr lang="en-US">
                        <a:effectLst/>
                        <a:latin typeface="Calibri"/>
                      </a:endParaRPr>
                    </a:p>
                  </a:txBody>
                  <a:tcPr anchor="ctr"/>
                </a:tc>
                <a:tc>
                  <a:txBody>
                    <a:bodyPr/>
                    <a:lstStyle/>
                    <a:p>
                      <a:pPr lvl="0" algn="ctr">
                        <a:lnSpc>
                          <a:spcPts val="1950"/>
                        </a:lnSpc>
                        <a:buNone/>
                      </a:pPr>
                      <a:r>
                        <a:rPr lang="en-US" sz="1800" b="1" i="0" u="none" strike="noStrike" noProof="0">
                          <a:effectLst/>
                        </a:rPr>
                        <a:t>57.83 ± 3.12</a:t>
                      </a:r>
                      <a:endParaRPr lang="en-US" b="1"/>
                    </a:p>
                  </a:txBody>
                  <a:tcPr anchor="ctr"/>
                </a:tc>
                <a:tc>
                  <a:txBody>
                    <a:bodyPr/>
                    <a:lstStyle/>
                    <a:p>
                      <a:pPr lvl="0" algn="ctr">
                        <a:lnSpc>
                          <a:spcPts val="1950"/>
                        </a:lnSpc>
                        <a:buNone/>
                      </a:pPr>
                      <a:r>
                        <a:rPr lang="en-US" sz="1800" b="0" i="0" u="none" strike="noStrike" noProof="0">
                          <a:effectLst/>
                        </a:rPr>
                        <a:t>54.40 ± 5.60</a:t>
                      </a:r>
                      <a:endParaRPr lang="en-US">
                        <a:latin typeface="Calibri"/>
                      </a:endParaRPr>
                    </a:p>
                  </a:txBody>
                  <a:tcPr anchor="ctr"/>
                </a:tc>
                <a:tc>
                  <a:txBody>
                    <a:bodyPr/>
                    <a:lstStyle/>
                    <a:p>
                      <a:pPr lvl="0">
                        <a:lnSpc>
                          <a:spcPts val="1950"/>
                        </a:lnSpc>
                        <a:buNone/>
                      </a:pPr>
                      <a:r>
                        <a:rPr lang="en-US" sz="1800" b="1" i="0" u="none" strike="noStrike" baseline="30000" noProof="0">
                          <a:effectLst/>
                        </a:rPr>
                        <a:t>[3]</a:t>
                      </a:r>
                      <a:r>
                        <a:rPr lang="en-US" sz="1800" b="1" i="0" u="none" strike="noStrike" noProof="0">
                          <a:effectLst/>
                        </a:rPr>
                        <a:t>GCN </a:t>
                      </a:r>
                      <a:r>
                        <a:rPr lang="en-US" sz="1800" b="0" i="0" u="none" strike="noStrike" noProof="0">
                          <a:effectLst/>
                        </a:rPr>
                        <a:t>64.20 ± 4.3</a:t>
                      </a:r>
                      <a:endParaRPr lang="en-US"/>
                    </a:p>
                  </a:txBody>
                  <a:tcPr anchor="ctr"/>
                </a:tc>
                <a:tc>
                  <a:txBody>
                    <a:bodyPr/>
                    <a:lstStyle/>
                    <a:p>
                      <a:pPr lvl="0" algn="l">
                        <a:lnSpc>
                          <a:spcPct val="100000"/>
                        </a:lnSpc>
                        <a:spcBef>
                          <a:spcPts val="0"/>
                        </a:spcBef>
                        <a:spcAft>
                          <a:spcPts val="0"/>
                        </a:spcAft>
                        <a:buNone/>
                      </a:pPr>
                      <a:r>
                        <a:rPr lang="en-US" sz="1800" b="1" i="0" u="none" strike="noStrike" baseline="30000" noProof="0">
                          <a:effectLst/>
                        </a:rPr>
                        <a:t>[3]</a:t>
                      </a:r>
                      <a:r>
                        <a:rPr lang="en-US" sz="1800" b="1" i="0" u="none" strike="noStrike" noProof="0">
                          <a:effectLst/>
                        </a:rPr>
                        <a:t>U2GNN</a:t>
                      </a:r>
                      <a:r>
                        <a:rPr lang="en-US" sz="1800" b="1" i="0" u="none" strike="noStrike" baseline="-25000" noProof="0">
                          <a:effectLst/>
                        </a:rPr>
                        <a:t>(Unsupervised)</a:t>
                      </a:r>
                      <a:r>
                        <a:rPr lang="en-US" sz="1800" b="0" i="0" u="none" strike="noStrike" baseline="-25000" noProof="0">
                          <a:effectLst/>
                        </a:rPr>
                        <a:t> </a:t>
                      </a:r>
                      <a:r>
                        <a:rPr lang="en-US" sz="1800" b="1" i="0" u="none" strike="noStrike" baseline="0" noProof="0">
                          <a:effectLst/>
                          <a:latin typeface="Calibri"/>
                        </a:rPr>
                        <a:t>: 92.67 ± 4.60</a:t>
                      </a:r>
                      <a:endParaRPr lang="en-US" sz="1800" b="1" i="0" u="none" strike="noStrike" baseline="0" noProof="0">
                        <a:effectLst/>
                      </a:endParaRPr>
                    </a:p>
                  </a:txBody>
                  <a:tcPr anchor="ctr"/>
                </a:tc>
                <a:extLst>
                  <a:ext uri="{0D108BD9-81ED-4DB2-BD59-A6C34878D82A}">
                    <a16:rowId xmlns:a16="http://schemas.microsoft.com/office/drawing/2014/main" val="2183946670"/>
                  </a:ext>
                </a:extLst>
              </a:tr>
              <a:tr h="361950">
                <a:tc>
                  <a:txBody>
                    <a:bodyPr/>
                    <a:lstStyle/>
                    <a:p>
                      <a:pPr rtl="0" fontAlgn="base">
                        <a:lnSpc>
                          <a:spcPts val="1950"/>
                        </a:lnSpc>
                        <a:buNone/>
                      </a:pPr>
                      <a:r>
                        <a:rPr lang="en-US" sz="1800">
                          <a:effectLst/>
                          <a:latin typeface="Calibri"/>
                        </a:rPr>
                        <a:t>Mutagenicity</a:t>
                      </a:r>
                      <a:endParaRPr lang="en-US">
                        <a:effectLst/>
                        <a:latin typeface="Calibri"/>
                      </a:endParaRPr>
                    </a:p>
                  </a:txBody>
                  <a:tcPr anchor="ctr"/>
                </a:tc>
                <a:tc>
                  <a:txBody>
                    <a:bodyPr/>
                    <a:lstStyle/>
                    <a:p>
                      <a:pPr lvl="0" algn="ctr">
                        <a:lnSpc>
                          <a:spcPts val="1950"/>
                        </a:lnSpc>
                        <a:buNone/>
                      </a:pPr>
                      <a:r>
                        <a:rPr lang="en-US" sz="1800" b="0" i="0" u="none" strike="noStrike" noProof="0">
                          <a:effectLst/>
                          <a:latin typeface="Calibri"/>
                        </a:rPr>
                        <a:t>75.12 ± 1.38</a:t>
                      </a:r>
                      <a:endParaRPr lang="en-US">
                        <a:latin typeface="Calibri"/>
                      </a:endParaRPr>
                    </a:p>
                  </a:txBody>
                  <a:tcPr anchor="ctr"/>
                </a:tc>
                <a:tc>
                  <a:txBody>
                    <a:bodyPr/>
                    <a:lstStyle/>
                    <a:p>
                      <a:pPr lvl="0" algn="ctr">
                        <a:lnSpc>
                          <a:spcPts val="1950"/>
                        </a:lnSpc>
                        <a:buNone/>
                      </a:pPr>
                      <a:r>
                        <a:rPr lang="en-US" sz="1800" b="1" i="0" u="none" strike="noStrike" noProof="0">
                          <a:effectLst/>
                          <a:latin typeface="Calibri"/>
                        </a:rPr>
                        <a:t>80.61 ± 1.45</a:t>
                      </a:r>
                      <a:endParaRPr lang="en-US" b="1">
                        <a:latin typeface="Calibri"/>
                      </a:endParaRPr>
                    </a:p>
                  </a:txBody>
                  <a:tcPr anchor="ctr"/>
                </a:tc>
                <a:tc>
                  <a:txBody>
                    <a:bodyPr/>
                    <a:lstStyle/>
                    <a:p>
                      <a:pPr lvl="0">
                        <a:lnSpc>
                          <a:spcPts val="1950"/>
                        </a:lnSpc>
                        <a:buNone/>
                      </a:pPr>
                      <a:r>
                        <a:rPr lang="en-US" sz="1800" b="1" i="0" u="none" strike="noStrike" baseline="30000" noProof="0">
                          <a:effectLst/>
                          <a:latin typeface="Calibri"/>
                        </a:rPr>
                        <a:t>[4]</a:t>
                      </a:r>
                      <a:r>
                        <a:rPr lang="en-US" sz="1800" b="1" i="0" u="none" strike="noStrike" noProof="0">
                          <a:effectLst/>
                          <a:latin typeface="Calibri"/>
                        </a:rPr>
                        <a:t>GCN</a:t>
                      </a:r>
                      <a:r>
                        <a:rPr lang="en-US" sz="1800" b="0" i="0" u="none" strike="noStrike" noProof="0">
                          <a:effectLst/>
                          <a:latin typeface="Calibri"/>
                        </a:rPr>
                        <a:t> 79.81 ± 1.58</a:t>
                      </a:r>
                      <a:endParaRPr lang="en-US">
                        <a:latin typeface="Calibri"/>
                      </a:endParaRPr>
                    </a:p>
                    <a:p>
                      <a:pPr lvl="0">
                        <a:lnSpc>
                          <a:spcPts val="1950"/>
                        </a:lnSpc>
                        <a:buNone/>
                      </a:pPr>
                      <a:r>
                        <a:rPr lang="en-US" sz="1800" b="1" i="0" u="none" strike="noStrike" baseline="30000" noProof="0">
                          <a:effectLst/>
                          <a:latin typeface="Calibri"/>
                        </a:rPr>
                        <a:t>[4]</a:t>
                      </a:r>
                      <a:r>
                        <a:rPr lang="en-US" sz="1800" b="1" i="0" u="none" strike="noStrike" noProof="0">
                          <a:effectLst/>
                          <a:latin typeface="Calibri"/>
                        </a:rPr>
                        <a:t>GraphSAGE </a:t>
                      </a:r>
                      <a:r>
                        <a:rPr lang="en-US" sz="1800" b="0" i="0" u="none" strike="noStrike" noProof="0">
                          <a:effectLst/>
                          <a:latin typeface="Calibri"/>
                        </a:rPr>
                        <a:t>78.75 ± 1.18 </a:t>
                      </a:r>
                      <a:endParaRPr lang="en-US">
                        <a:latin typeface="Calibri"/>
                      </a:endParaRPr>
                    </a:p>
                    <a:p>
                      <a:pPr lvl="0">
                        <a:lnSpc>
                          <a:spcPts val="1950"/>
                        </a:lnSpc>
                        <a:buNone/>
                      </a:pPr>
                      <a:r>
                        <a:rPr lang="en-US" sz="1800" b="1" i="0" u="none" strike="noStrike" baseline="30000" noProof="0">
                          <a:effectLst/>
                          <a:latin typeface="Calibri"/>
                        </a:rPr>
                        <a:t>[4]</a:t>
                      </a:r>
                      <a:r>
                        <a:rPr lang="en-US" sz="1800" b="1" i="0" u="none" strike="noStrike" noProof="0">
                          <a:effectLst/>
                          <a:latin typeface="Calibri"/>
                        </a:rPr>
                        <a:t>GAT </a:t>
                      </a:r>
                      <a:r>
                        <a:rPr lang="en-US" sz="1800" b="0" i="0" u="none" strike="noStrike" noProof="0">
                          <a:effectLst/>
                          <a:latin typeface="Calibri"/>
                        </a:rPr>
                        <a:t>78.89 ± 2.05</a:t>
                      </a:r>
                      <a:endParaRPr lang="en-US">
                        <a:latin typeface="Calibri"/>
                      </a:endParaRPr>
                    </a:p>
                  </a:txBody>
                  <a:tcPr anchor="ctr"/>
                </a:tc>
                <a:tc>
                  <a:txBody>
                    <a:bodyPr/>
                    <a:lstStyle/>
                    <a:p>
                      <a:pPr lvl="0" algn="l">
                        <a:lnSpc>
                          <a:spcPct val="100000"/>
                        </a:lnSpc>
                        <a:spcBef>
                          <a:spcPts val="0"/>
                        </a:spcBef>
                        <a:spcAft>
                          <a:spcPts val="0"/>
                        </a:spcAft>
                        <a:buNone/>
                      </a:pPr>
                      <a:r>
                        <a:rPr lang="en-US" sz="1800" b="1" i="0" u="none" strike="noStrike" baseline="30000" noProof="0">
                          <a:solidFill>
                            <a:srgbClr val="000000"/>
                          </a:solidFill>
                          <a:effectLst/>
                          <a:latin typeface="Calibri"/>
                        </a:rPr>
                        <a:t>[4]</a:t>
                      </a:r>
                      <a:r>
                        <a:rPr lang="en-US" sz="1800" b="1" i="0" u="none" strike="noStrike" noProof="0">
                          <a:solidFill>
                            <a:srgbClr val="000000"/>
                          </a:solidFill>
                          <a:effectLst/>
                          <a:latin typeface="Calibri"/>
                        </a:rPr>
                        <a:t>HGP-SL</a:t>
                      </a:r>
                      <a:r>
                        <a:rPr lang="en-US" sz="1800" b="1" i="0" u="none" strike="noStrike" baseline="-25000" noProof="0">
                          <a:solidFill>
                            <a:srgbClr val="000000"/>
                          </a:solidFill>
                          <a:effectLst/>
                          <a:latin typeface="Calibri"/>
                        </a:rPr>
                        <a:t>GCN</a:t>
                      </a:r>
                      <a:r>
                        <a:rPr lang="en-US" sz="1800" b="1" i="0" u="none" strike="noStrike" baseline="0" noProof="0">
                          <a:solidFill>
                            <a:srgbClr val="000000"/>
                          </a:solidFill>
                          <a:effectLst/>
                          <a:latin typeface="Calibri"/>
                        </a:rPr>
                        <a:t>: </a:t>
                      </a:r>
                      <a:r>
                        <a:rPr lang="en-US" sz="1800" b="0" i="0" u="none" strike="noStrike" baseline="0" noProof="0">
                          <a:solidFill>
                            <a:srgbClr val="000000"/>
                          </a:solidFill>
                          <a:effectLst/>
                          <a:latin typeface="Calibri"/>
                        </a:rPr>
                        <a:t>82.15±0.58 </a:t>
                      </a:r>
                      <a:endParaRPr lang="en-US">
                        <a:latin typeface="Calibri"/>
                      </a:endParaRPr>
                    </a:p>
                    <a:p>
                      <a:pPr lvl="0" algn="l">
                        <a:lnSpc>
                          <a:spcPct val="100000"/>
                        </a:lnSpc>
                        <a:spcBef>
                          <a:spcPts val="0"/>
                        </a:spcBef>
                        <a:spcAft>
                          <a:spcPts val="0"/>
                        </a:spcAft>
                        <a:buNone/>
                      </a:pPr>
                      <a:r>
                        <a:rPr lang="en-US" sz="1800" b="1" i="0" u="none" strike="noStrike" baseline="30000" noProof="0">
                          <a:solidFill>
                            <a:srgbClr val="000000"/>
                          </a:solidFill>
                          <a:latin typeface="Calibri"/>
                        </a:rPr>
                        <a:t>[5]</a:t>
                      </a:r>
                      <a:r>
                        <a:rPr lang="en-US" sz="1800" b="1" i="0" u="none" strike="noStrike" noProof="0">
                          <a:solidFill>
                            <a:srgbClr val="000000"/>
                          </a:solidFill>
                          <a:latin typeface="Calibri"/>
                        </a:rPr>
                        <a:t>TREE-G: 83</a:t>
                      </a:r>
                      <a:r>
                        <a:rPr lang="en-US" sz="1800" b="0" i="0" u="none" strike="noStrike" noProof="0">
                          <a:solidFill>
                            <a:srgbClr val="000000"/>
                          </a:solidFill>
                          <a:latin typeface="Calibri"/>
                        </a:rPr>
                        <a:t> (</a:t>
                      </a:r>
                      <a:r>
                        <a:rPr lang="en-US" b="0" i="0">
                          <a:solidFill>
                            <a:srgbClr val="000000"/>
                          </a:solidFill>
                          <a:latin typeface="Calibri"/>
                        </a:rPr>
                        <a:t>TREE-G: Decision Trees Contesting Graph Neural Networks)</a:t>
                      </a:r>
                      <a:endParaRPr lang="en-US">
                        <a:latin typeface="Calibri"/>
                      </a:endParaRPr>
                    </a:p>
                  </a:txBody>
                  <a:tcPr anchor="ctr"/>
                </a:tc>
                <a:extLst>
                  <a:ext uri="{0D108BD9-81ED-4DB2-BD59-A6C34878D82A}">
                    <a16:rowId xmlns:a16="http://schemas.microsoft.com/office/drawing/2014/main" val="1213141920"/>
                  </a:ext>
                </a:extLst>
              </a:tr>
            </a:tbl>
          </a:graphicData>
        </a:graphic>
      </p:graphicFrame>
      <p:sp>
        <p:nvSpPr>
          <p:cNvPr id="3" name="TextBox 2">
            <a:extLst>
              <a:ext uri="{FF2B5EF4-FFF2-40B4-BE49-F238E27FC236}">
                <a16:creationId xmlns:a16="http://schemas.microsoft.com/office/drawing/2014/main" id="{B18F8789-818A-538C-041C-0553A65B5D06}"/>
              </a:ext>
            </a:extLst>
          </p:cNvPr>
          <p:cNvSpPr txBox="1"/>
          <p:nvPr/>
        </p:nvSpPr>
        <p:spPr>
          <a:xfrm>
            <a:off x="265490" y="4508275"/>
            <a:ext cx="1109999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[1] </a:t>
            </a:r>
            <a:r>
              <a:rPr lang="en-US" sz="1600">
                <a:ea typeface="+mn-lt"/>
                <a:cs typeface="+mn-lt"/>
              </a:rPr>
              <a:t>R</a:t>
            </a:r>
            <a:r>
              <a:rPr lang="en-US">
                <a:ea typeface="+mn-lt"/>
                <a:cs typeface="+mn-lt"/>
              </a:rPr>
              <a:t>oy et al., (2024). </a:t>
            </a:r>
            <a:r>
              <a:rPr lang="en-US" i="1">
                <a:ea typeface="+mn-lt"/>
                <a:cs typeface="+mn-lt"/>
              </a:rPr>
              <a:t>FIT-GNN: Faster Inference Time for GNNs Using Coarsening.</a:t>
            </a:r>
            <a:r>
              <a:rPr lang="en-US">
                <a:ea typeface="+mn-lt"/>
                <a:cs typeface="+mn-lt"/>
              </a:rPr>
              <a:t> </a:t>
            </a:r>
            <a:r>
              <a:rPr lang="en-US">
                <a:ea typeface="+mn-lt"/>
                <a:cs typeface="+mn-lt"/>
                <a:hlinkClick r:id="rId3"/>
              </a:rPr>
              <a:t>arXiv:2410.15001</a:t>
            </a:r>
            <a:endParaRPr lang="en-US" u="sng">
              <a:solidFill>
                <a:srgbClr val="1E77B4"/>
              </a:solidFill>
              <a:ea typeface="+mn-lt"/>
              <a:cs typeface="+mn-lt"/>
            </a:endParaRPr>
          </a:p>
          <a:p>
            <a:r>
              <a:rPr lang="en-US">
                <a:ea typeface="+mn-lt"/>
                <a:cs typeface="+mn-lt"/>
              </a:rPr>
              <a:t>[2] </a:t>
            </a:r>
            <a:r>
              <a:rPr lang="en-US" err="1">
                <a:ea typeface="+mn-lt"/>
                <a:cs typeface="+mn-lt"/>
              </a:rPr>
              <a:t>Hevapathige</a:t>
            </a:r>
            <a:r>
              <a:rPr lang="en-US">
                <a:ea typeface="+mn-lt"/>
                <a:cs typeface="+mn-lt"/>
              </a:rPr>
              <a:t> &amp; Wang (2025). </a:t>
            </a:r>
            <a:r>
              <a:rPr lang="en-US" i="1">
                <a:ea typeface="+mn-lt"/>
                <a:cs typeface="+mn-lt"/>
              </a:rPr>
              <a:t>Permutation-Invariant Graph Partitioning: How Graph Neural Networks Capture Structural Interactions?</a:t>
            </a:r>
            <a:r>
              <a:rPr lang="en-US">
                <a:ea typeface="+mn-lt"/>
                <a:cs typeface="+mn-lt"/>
              </a:rPr>
              <a:t> </a:t>
            </a:r>
            <a:r>
              <a:rPr lang="en-US">
                <a:ea typeface="+mn-lt"/>
                <a:cs typeface="+mn-lt"/>
                <a:hlinkClick r:id="rId4"/>
              </a:rPr>
              <a:t>arXiv:2312.08671</a:t>
            </a:r>
            <a:endParaRPr lang="en-US">
              <a:ea typeface="Calibri"/>
              <a:cs typeface="Calibri"/>
            </a:endParaRPr>
          </a:p>
          <a:p>
            <a:r>
              <a:rPr lang="en-US">
                <a:ea typeface="+mn-lt"/>
                <a:cs typeface="+mn-lt"/>
              </a:rPr>
              <a:t>[3] Nguyen et al. (2022). </a:t>
            </a:r>
            <a:r>
              <a:rPr lang="en-US" i="1">
                <a:ea typeface="+mn-lt"/>
                <a:cs typeface="+mn-lt"/>
              </a:rPr>
              <a:t>Universal Graph Transformer Self-Attention Networks</a:t>
            </a:r>
            <a:r>
              <a:rPr lang="en-US">
                <a:ea typeface="+mn-lt"/>
                <a:cs typeface="+mn-lt"/>
              </a:rPr>
              <a:t>. </a:t>
            </a:r>
            <a:r>
              <a:rPr lang="en-US">
                <a:ea typeface="+mn-lt"/>
                <a:cs typeface="+mn-lt"/>
                <a:hlinkClick r:id="rId5"/>
              </a:rPr>
              <a:t>arXiv:1909.11855</a:t>
            </a:r>
            <a:endParaRPr lang="en-US">
              <a:ea typeface="+mn-lt"/>
              <a:cs typeface="+mn-lt"/>
            </a:endParaRPr>
          </a:p>
          <a:p>
            <a:r>
              <a:rPr lang="en-US">
                <a:ea typeface="+mn-lt"/>
                <a:cs typeface="+mn-lt"/>
              </a:rPr>
              <a:t>[4] Zhang et al. (2019). </a:t>
            </a:r>
            <a:r>
              <a:rPr lang="en-US" i="1">
                <a:ea typeface="+mn-lt"/>
                <a:cs typeface="+mn-lt"/>
              </a:rPr>
              <a:t>Hierarchical Graph Pooling with Structure Learning</a:t>
            </a:r>
            <a:r>
              <a:rPr lang="en-US">
                <a:ea typeface="+mn-lt"/>
                <a:cs typeface="+mn-lt"/>
              </a:rPr>
              <a:t>. </a:t>
            </a:r>
            <a:r>
              <a:rPr lang="en-US">
                <a:ea typeface="+mn-lt"/>
                <a:cs typeface="+mn-lt"/>
                <a:hlinkClick r:id="rId6"/>
              </a:rPr>
              <a:t>arXiv:1911.05954</a:t>
            </a:r>
            <a:endParaRPr lang="en-US">
              <a:ea typeface="+mn-lt"/>
              <a:cs typeface="+mn-lt"/>
            </a:endParaRPr>
          </a:p>
          <a:p>
            <a:r>
              <a:rPr lang="en-US">
                <a:ea typeface="+mn-lt"/>
                <a:cs typeface="+mn-lt"/>
              </a:rPr>
              <a:t>[5] Bechler-Speicher et al. (2022). </a:t>
            </a:r>
            <a:r>
              <a:rPr lang="en-US" i="1">
                <a:ea typeface="+mn-lt"/>
                <a:cs typeface="+mn-lt"/>
              </a:rPr>
              <a:t>Graph Trees with Attention</a:t>
            </a:r>
            <a:r>
              <a:rPr lang="en-US">
                <a:ea typeface="+mn-lt"/>
                <a:cs typeface="+mn-lt"/>
              </a:rPr>
              <a:t>. </a:t>
            </a:r>
            <a:r>
              <a:rPr lang="en-US">
                <a:ea typeface="+mn-lt"/>
                <a:cs typeface="+mn-lt"/>
                <a:hlinkClick r:id="rId7"/>
              </a:rPr>
              <a:t>arXiv:2206.01234</a:t>
            </a:r>
            <a:endParaRPr lang="en-US">
              <a:ea typeface="+mn-lt"/>
              <a:cs typeface="+mn-lt"/>
            </a:endParaRPr>
          </a:p>
          <a:p>
            <a:endParaRPr lang="en-US">
              <a:ea typeface="+mn-lt"/>
              <a:cs typeface="+mn-lt"/>
            </a:endParaRPr>
          </a:p>
        </p:txBody>
      </p:sp>
    </p:spTree>
    <p:extLst>
      <p:ext uri="{BB962C8B-B14F-4D97-AF65-F5344CB8AC3E}">
        <p14:creationId xmlns:p14="http://schemas.microsoft.com/office/powerpoint/2010/main" val="467779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D0B8F-600F-DAFA-00FD-B9E09BADFEA8}"/>
              </a:ext>
            </a:extLst>
          </p:cNvPr>
          <p:cNvSpPr>
            <a:spLocks noGrp="1"/>
          </p:cNvSpPr>
          <p:nvPr>
            <p:ph type="title"/>
          </p:nvPr>
        </p:nvSpPr>
        <p:spPr/>
        <p:txBody>
          <a:bodyPr/>
          <a:lstStyle/>
          <a:p>
            <a:r>
              <a:rPr lang="en-AU"/>
              <a:t>GNN comparison AIDS</a:t>
            </a:r>
          </a:p>
        </p:txBody>
      </p:sp>
      <p:sp>
        <p:nvSpPr>
          <p:cNvPr id="4" name="Date Placeholder 3">
            <a:extLst>
              <a:ext uri="{FF2B5EF4-FFF2-40B4-BE49-F238E27FC236}">
                <a16:creationId xmlns:a16="http://schemas.microsoft.com/office/drawing/2014/main" id="{9BD7722D-A077-0202-222F-3624CEAAD05D}"/>
              </a:ext>
            </a:extLst>
          </p:cNvPr>
          <p:cNvSpPr>
            <a:spLocks noGrp="1"/>
          </p:cNvSpPr>
          <p:nvPr>
            <p:ph type="dt" sz="half" idx="10"/>
          </p:nvPr>
        </p:nvSpPr>
        <p:spPr/>
        <p:txBody>
          <a:bodyPr/>
          <a:lstStyle/>
          <a:p>
            <a:fld id="{522B7D7F-BD91-354A-8580-9EA35C2AFC94}" type="datetime1">
              <a:rPr lang="en-AU" smtClean="0"/>
              <a:t>20/10/2025</a:t>
            </a:fld>
            <a:endParaRPr lang="en-AU"/>
          </a:p>
        </p:txBody>
      </p:sp>
      <p:sp>
        <p:nvSpPr>
          <p:cNvPr id="5" name="Footer Placeholder 4">
            <a:extLst>
              <a:ext uri="{FF2B5EF4-FFF2-40B4-BE49-F238E27FC236}">
                <a16:creationId xmlns:a16="http://schemas.microsoft.com/office/drawing/2014/main" id="{D54D0FCF-DCC5-AE4E-4133-ED7284F18060}"/>
              </a:ext>
            </a:extLst>
          </p:cNvPr>
          <p:cNvSpPr>
            <a:spLocks noGrp="1"/>
          </p:cNvSpPr>
          <p:nvPr>
            <p:ph type="ftr" sz="quarter" idx="11"/>
          </p:nvPr>
        </p:nvSpPr>
        <p:spPr/>
        <p:txBody>
          <a:bodyPr/>
          <a:lstStyle/>
          <a:p>
            <a:r>
              <a:rPr lang="en-AU"/>
              <a:t>A Multi-Method Approach to Molecular Activity Prediction</a:t>
            </a:r>
          </a:p>
        </p:txBody>
      </p:sp>
      <p:sp>
        <p:nvSpPr>
          <p:cNvPr id="6" name="Slide Number Placeholder 5">
            <a:extLst>
              <a:ext uri="{FF2B5EF4-FFF2-40B4-BE49-F238E27FC236}">
                <a16:creationId xmlns:a16="http://schemas.microsoft.com/office/drawing/2014/main" id="{882A53C9-5816-F1AF-4DDB-1681B3997426}"/>
              </a:ext>
            </a:extLst>
          </p:cNvPr>
          <p:cNvSpPr>
            <a:spLocks noGrp="1"/>
          </p:cNvSpPr>
          <p:nvPr>
            <p:ph type="sldNum" sz="quarter" idx="12"/>
          </p:nvPr>
        </p:nvSpPr>
        <p:spPr/>
        <p:txBody>
          <a:bodyPr/>
          <a:lstStyle/>
          <a:p>
            <a:fld id="{BDFE8AA4-FEF7-A840-AF01-B040DC34D9F0}" type="slidenum">
              <a:rPr lang="en-AU" smtClean="0"/>
              <a:t>37</a:t>
            </a:fld>
            <a:endParaRPr lang="en-AU"/>
          </a:p>
        </p:txBody>
      </p:sp>
      <p:pic>
        <p:nvPicPr>
          <p:cNvPr id="7" name="Picture 6">
            <a:extLst>
              <a:ext uri="{FF2B5EF4-FFF2-40B4-BE49-F238E27FC236}">
                <a16:creationId xmlns:a16="http://schemas.microsoft.com/office/drawing/2014/main" id="{523BAC06-571D-7E92-1627-82E28B7049B7}"/>
              </a:ext>
            </a:extLst>
          </p:cNvPr>
          <p:cNvPicPr>
            <a:picLocks noChangeAspect="1"/>
          </p:cNvPicPr>
          <p:nvPr/>
        </p:nvPicPr>
        <p:blipFill>
          <a:blip r:embed="rId2"/>
          <a:stretch>
            <a:fillRect/>
          </a:stretch>
        </p:blipFill>
        <p:spPr>
          <a:xfrm>
            <a:off x="6701200" y="3465513"/>
            <a:ext cx="3918202" cy="2964205"/>
          </a:xfrm>
          <a:prstGeom prst="rect">
            <a:avLst/>
          </a:prstGeom>
        </p:spPr>
      </p:pic>
      <p:pic>
        <p:nvPicPr>
          <p:cNvPr id="8" name="Picture 7">
            <a:extLst>
              <a:ext uri="{FF2B5EF4-FFF2-40B4-BE49-F238E27FC236}">
                <a16:creationId xmlns:a16="http://schemas.microsoft.com/office/drawing/2014/main" id="{C9E14219-936C-81AC-52B8-ABE5A6A3FC73}"/>
              </a:ext>
            </a:extLst>
          </p:cNvPr>
          <p:cNvPicPr>
            <a:picLocks noChangeAspect="1"/>
          </p:cNvPicPr>
          <p:nvPr/>
        </p:nvPicPr>
        <p:blipFill>
          <a:blip r:embed="rId3"/>
          <a:stretch>
            <a:fillRect/>
          </a:stretch>
        </p:blipFill>
        <p:spPr>
          <a:xfrm>
            <a:off x="6731833" y="449191"/>
            <a:ext cx="3856936" cy="2973850"/>
          </a:xfrm>
          <a:prstGeom prst="rect">
            <a:avLst/>
          </a:prstGeom>
        </p:spPr>
      </p:pic>
      <p:pic>
        <p:nvPicPr>
          <p:cNvPr id="9" name="Picture 8">
            <a:extLst>
              <a:ext uri="{FF2B5EF4-FFF2-40B4-BE49-F238E27FC236}">
                <a16:creationId xmlns:a16="http://schemas.microsoft.com/office/drawing/2014/main" id="{2C328073-7DAE-09FE-20C9-D8FD3E89CB6C}"/>
              </a:ext>
            </a:extLst>
          </p:cNvPr>
          <p:cNvPicPr>
            <a:picLocks noChangeAspect="1"/>
          </p:cNvPicPr>
          <p:nvPr/>
        </p:nvPicPr>
        <p:blipFill>
          <a:blip r:embed="rId4"/>
          <a:stretch>
            <a:fillRect/>
          </a:stretch>
        </p:blipFill>
        <p:spPr>
          <a:xfrm>
            <a:off x="1526859" y="1736062"/>
            <a:ext cx="4783465" cy="3458902"/>
          </a:xfrm>
          <a:prstGeom prst="rect">
            <a:avLst/>
          </a:prstGeom>
        </p:spPr>
      </p:pic>
      <p:sp>
        <p:nvSpPr>
          <p:cNvPr id="12" name="TextBox 11">
            <a:extLst>
              <a:ext uri="{FF2B5EF4-FFF2-40B4-BE49-F238E27FC236}">
                <a16:creationId xmlns:a16="http://schemas.microsoft.com/office/drawing/2014/main" id="{3331B9F7-15A1-4075-8AF2-94A158C2396D}"/>
              </a:ext>
            </a:extLst>
          </p:cNvPr>
          <p:cNvSpPr txBox="1"/>
          <p:nvPr/>
        </p:nvSpPr>
        <p:spPr>
          <a:xfrm>
            <a:off x="2000250" y="5344724"/>
            <a:ext cx="3973710" cy="646986"/>
          </a:xfrm>
          <a:prstGeom prst="roundRect">
            <a:avLst/>
          </a:prstGeom>
          <a:solidFill>
            <a:srgbClr val="1E77B4"/>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bg1"/>
                </a:solidFill>
                <a:ea typeface="+mn-lt"/>
                <a:cs typeface="+mn-lt"/>
              </a:rPr>
              <a:t>GCN Accuracy: </a:t>
            </a:r>
            <a:r>
              <a:rPr lang="en-US" sz="1600">
                <a:solidFill>
                  <a:schemeClr val="bg1"/>
                </a:solidFill>
                <a:ea typeface="+mn-lt"/>
                <a:cs typeface="+mn-lt"/>
              </a:rPr>
              <a:t>0.7870</a:t>
            </a:r>
            <a:endParaRPr lang="en-US">
              <a:solidFill>
                <a:schemeClr val="bg1"/>
              </a:solidFill>
            </a:endParaRPr>
          </a:p>
          <a:p>
            <a:r>
              <a:rPr lang="en-US" sz="1600" b="1">
                <a:solidFill>
                  <a:schemeClr val="bg1"/>
                </a:solidFill>
                <a:ea typeface="+mn-lt"/>
                <a:cs typeface="+mn-lt"/>
              </a:rPr>
              <a:t>GNN Accuracy: </a:t>
            </a:r>
            <a:r>
              <a:rPr lang="en-US" sz="1600">
                <a:solidFill>
                  <a:schemeClr val="bg1"/>
                </a:solidFill>
                <a:ea typeface="+mn-lt"/>
                <a:cs typeface="+mn-lt"/>
              </a:rPr>
              <a:t>0.9290</a:t>
            </a:r>
            <a:endParaRPr lang="en-US" sz="1600">
              <a:solidFill>
                <a:schemeClr val="bg1"/>
              </a:solidFill>
              <a:ea typeface="Calibri"/>
              <a:cs typeface="Calibri"/>
            </a:endParaRPr>
          </a:p>
        </p:txBody>
      </p:sp>
    </p:spTree>
    <p:extLst>
      <p:ext uri="{BB962C8B-B14F-4D97-AF65-F5344CB8AC3E}">
        <p14:creationId xmlns:p14="http://schemas.microsoft.com/office/powerpoint/2010/main" val="160738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5A8C-B372-43EF-7FB6-A7AB140E8BA4}"/>
              </a:ext>
            </a:extLst>
          </p:cNvPr>
          <p:cNvSpPr>
            <a:spLocks noGrp="1"/>
          </p:cNvSpPr>
          <p:nvPr>
            <p:ph type="title"/>
          </p:nvPr>
        </p:nvSpPr>
        <p:spPr/>
        <p:txBody>
          <a:bodyPr/>
          <a:lstStyle/>
          <a:p>
            <a:r>
              <a:rPr lang="en-AU"/>
              <a:t>GNN Comparison Mutagenicity</a:t>
            </a:r>
          </a:p>
        </p:txBody>
      </p:sp>
      <p:sp>
        <p:nvSpPr>
          <p:cNvPr id="4" name="Date Placeholder 3">
            <a:extLst>
              <a:ext uri="{FF2B5EF4-FFF2-40B4-BE49-F238E27FC236}">
                <a16:creationId xmlns:a16="http://schemas.microsoft.com/office/drawing/2014/main" id="{3C716398-C17B-9AC0-C39E-50FF6586777A}"/>
              </a:ext>
            </a:extLst>
          </p:cNvPr>
          <p:cNvSpPr>
            <a:spLocks noGrp="1"/>
          </p:cNvSpPr>
          <p:nvPr>
            <p:ph type="dt" sz="half" idx="10"/>
          </p:nvPr>
        </p:nvSpPr>
        <p:spPr/>
        <p:txBody>
          <a:bodyPr/>
          <a:lstStyle/>
          <a:p>
            <a:fld id="{522B7D7F-BD91-354A-8580-9EA35C2AFC94}" type="datetime1">
              <a:rPr lang="en-AU" smtClean="0"/>
              <a:t>20/10/2025</a:t>
            </a:fld>
            <a:endParaRPr lang="en-AU"/>
          </a:p>
        </p:txBody>
      </p:sp>
      <p:sp>
        <p:nvSpPr>
          <p:cNvPr id="5" name="Footer Placeholder 4">
            <a:extLst>
              <a:ext uri="{FF2B5EF4-FFF2-40B4-BE49-F238E27FC236}">
                <a16:creationId xmlns:a16="http://schemas.microsoft.com/office/drawing/2014/main" id="{5F1BD47C-2C40-229F-3276-1887E8F46E85}"/>
              </a:ext>
            </a:extLst>
          </p:cNvPr>
          <p:cNvSpPr>
            <a:spLocks noGrp="1"/>
          </p:cNvSpPr>
          <p:nvPr>
            <p:ph type="ftr" sz="quarter" idx="11"/>
          </p:nvPr>
        </p:nvSpPr>
        <p:spPr/>
        <p:txBody>
          <a:bodyPr/>
          <a:lstStyle/>
          <a:p>
            <a:r>
              <a:rPr lang="en-AU"/>
              <a:t>A Multi-Method Approach to Molecular Activity Prediction</a:t>
            </a:r>
          </a:p>
        </p:txBody>
      </p:sp>
      <p:sp>
        <p:nvSpPr>
          <p:cNvPr id="6" name="Slide Number Placeholder 5">
            <a:extLst>
              <a:ext uri="{FF2B5EF4-FFF2-40B4-BE49-F238E27FC236}">
                <a16:creationId xmlns:a16="http://schemas.microsoft.com/office/drawing/2014/main" id="{0A2736FA-11B6-EAAC-2928-70819728AE9E}"/>
              </a:ext>
            </a:extLst>
          </p:cNvPr>
          <p:cNvSpPr>
            <a:spLocks noGrp="1"/>
          </p:cNvSpPr>
          <p:nvPr>
            <p:ph type="sldNum" sz="quarter" idx="12"/>
          </p:nvPr>
        </p:nvSpPr>
        <p:spPr/>
        <p:txBody>
          <a:bodyPr/>
          <a:lstStyle/>
          <a:p>
            <a:fld id="{BDFE8AA4-FEF7-A840-AF01-B040DC34D9F0}" type="slidenum">
              <a:rPr lang="en-AU" smtClean="0"/>
              <a:t>38</a:t>
            </a:fld>
            <a:endParaRPr lang="en-AU"/>
          </a:p>
        </p:txBody>
      </p:sp>
      <p:pic>
        <p:nvPicPr>
          <p:cNvPr id="7" name="Picture 6">
            <a:extLst>
              <a:ext uri="{FF2B5EF4-FFF2-40B4-BE49-F238E27FC236}">
                <a16:creationId xmlns:a16="http://schemas.microsoft.com/office/drawing/2014/main" id="{B9D9C586-8DE2-41BC-B1EB-129A745B60C1}"/>
              </a:ext>
            </a:extLst>
          </p:cNvPr>
          <p:cNvPicPr>
            <a:picLocks noChangeAspect="1"/>
          </p:cNvPicPr>
          <p:nvPr/>
        </p:nvPicPr>
        <p:blipFill>
          <a:blip r:embed="rId2"/>
          <a:stretch>
            <a:fillRect/>
          </a:stretch>
        </p:blipFill>
        <p:spPr>
          <a:xfrm>
            <a:off x="6777400" y="3465513"/>
            <a:ext cx="4029160" cy="2964205"/>
          </a:xfrm>
          <a:prstGeom prst="rect">
            <a:avLst/>
          </a:prstGeom>
        </p:spPr>
      </p:pic>
      <p:pic>
        <p:nvPicPr>
          <p:cNvPr id="8" name="Picture 7">
            <a:extLst>
              <a:ext uri="{FF2B5EF4-FFF2-40B4-BE49-F238E27FC236}">
                <a16:creationId xmlns:a16="http://schemas.microsoft.com/office/drawing/2014/main" id="{EF7CEEC0-1BAF-0FFC-BD69-DE0D03C93AB5}"/>
              </a:ext>
            </a:extLst>
          </p:cNvPr>
          <p:cNvPicPr>
            <a:picLocks noChangeAspect="1"/>
          </p:cNvPicPr>
          <p:nvPr/>
        </p:nvPicPr>
        <p:blipFill>
          <a:blip r:embed="rId3"/>
          <a:stretch>
            <a:fillRect/>
          </a:stretch>
        </p:blipFill>
        <p:spPr>
          <a:xfrm>
            <a:off x="1526859" y="1736062"/>
            <a:ext cx="4882126" cy="3458902"/>
          </a:xfrm>
          <a:prstGeom prst="rect">
            <a:avLst/>
          </a:prstGeom>
        </p:spPr>
      </p:pic>
      <p:pic>
        <p:nvPicPr>
          <p:cNvPr id="9" name="Picture 8" descr="A graph of a curve&#10;&#10;AI-generated content may be incorrect.">
            <a:extLst>
              <a:ext uri="{FF2B5EF4-FFF2-40B4-BE49-F238E27FC236}">
                <a16:creationId xmlns:a16="http://schemas.microsoft.com/office/drawing/2014/main" id="{ADD36010-EB86-B844-849B-79C92E798603}"/>
              </a:ext>
            </a:extLst>
          </p:cNvPr>
          <p:cNvPicPr>
            <a:picLocks noChangeAspect="1"/>
          </p:cNvPicPr>
          <p:nvPr/>
        </p:nvPicPr>
        <p:blipFill>
          <a:blip r:embed="rId4"/>
          <a:stretch>
            <a:fillRect/>
          </a:stretch>
        </p:blipFill>
        <p:spPr>
          <a:xfrm>
            <a:off x="6713820" y="449191"/>
            <a:ext cx="4003922" cy="2973850"/>
          </a:xfrm>
          <a:prstGeom prst="rect">
            <a:avLst/>
          </a:prstGeom>
        </p:spPr>
      </p:pic>
      <p:sp>
        <p:nvSpPr>
          <p:cNvPr id="11" name="TextBox 10">
            <a:extLst>
              <a:ext uri="{FF2B5EF4-FFF2-40B4-BE49-F238E27FC236}">
                <a16:creationId xmlns:a16="http://schemas.microsoft.com/office/drawing/2014/main" id="{BA8804D9-EBE5-20EC-1CEA-C6A6601D4049}"/>
              </a:ext>
            </a:extLst>
          </p:cNvPr>
          <p:cNvSpPr txBox="1"/>
          <p:nvPr/>
        </p:nvSpPr>
        <p:spPr>
          <a:xfrm>
            <a:off x="2000250" y="5344724"/>
            <a:ext cx="3973710" cy="646986"/>
          </a:xfrm>
          <a:prstGeom prst="roundRect">
            <a:avLst/>
          </a:prstGeom>
          <a:solidFill>
            <a:srgbClr val="1E77B4"/>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bg1"/>
                </a:solidFill>
                <a:ea typeface="+mn-lt"/>
                <a:cs typeface="+mn-lt"/>
              </a:rPr>
              <a:t>GCN Accuracy: </a:t>
            </a:r>
            <a:r>
              <a:rPr lang="en-US" sz="1600">
                <a:solidFill>
                  <a:schemeClr val="bg1"/>
                </a:solidFill>
                <a:ea typeface="+mn-lt"/>
                <a:cs typeface="+mn-lt"/>
              </a:rPr>
              <a:t>0.749</a:t>
            </a:r>
            <a:endParaRPr lang="en-US">
              <a:solidFill>
                <a:schemeClr val="bg1"/>
              </a:solidFill>
            </a:endParaRPr>
          </a:p>
          <a:p>
            <a:r>
              <a:rPr lang="en-US" sz="1600" b="1">
                <a:solidFill>
                  <a:schemeClr val="bg1"/>
                </a:solidFill>
                <a:ea typeface="+mn-lt"/>
                <a:cs typeface="+mn-lt"/>
              </a:rPr>
              <a:t>GNN Accuracy: </a:t>
            </a:r>
            <a:r>
              <a:rPr lang="en-US" sz="1600">
                <a:solidFill>
                  <a:schemeClr val="bg1"/>
                </a:solidFill>
                <a:ea typeface="+mn-lt"/>
                <a:cs typeface="+mn-lt"/>
              </a:rPr>
              <a:t>0.8036</a:t>
            </a:r>
            <a:r>
              <a:rPr lang="en-US" sz="1600" b="1">
                <a:solidFill>
                  <a:schemeClr val="bg1"/>
                </a:solidFill>
                <a:ea typeface="+mn-lt"/>
                <a:cs typeface="+mn-lt"/>
              </a:rPr>
              <a:t> </a:t>
            </a:r>
            <a:endParaRPr lang="en-US" sz="1600">
              <a:solidFill>
                <a:schemeClr val="bg1"/>
              </a:solidFill>
              <a:ea typeface="Calibri"/>
              <a:cs typeface="Calibri"/>
            </a:endParaRPr>
          </a:p>
        </p:txBody>
      </p:sp>
    </p:spTree>
    <p:extLst>
      <p:ext uri="{BB962C8B-B14F-4D97-AF65-F5344CB8AC3E}">
        <p14:creationId xmlns:p14="http://schemas.microsoft.com/office/powerpoint/2010/main" val="1416677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34190-8086-58E9-A7D3-5A7A1BAAA9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DC3D8C-E90E-85BB-DF6D-DF1492A9AED1}"/>
              </a:ext>
            </a:extLst>
          </p:cNvPr>
          <p:cNvSpPr>
            <a:spLocks noGrp="1"/>
          </p:cNvSpPr>
          <p:nvPr>
            <p:ph type="title"/>
          </p:nvPr>
        </p:nvSpPr>
        <p:spPr/>
        <p:txBody>
          <a:bodyPr/>
          <a:lstStyle/>
          <a:p>
            <a:r>
              <a:rPr lang="en-AU" sz="4000"/>
              <a:t>GNNs Comparison: DHFR</a:t>
            </a:r>
            <a:endParaRPr lang="en-US" sz="4000">
              <a:ea typeface="Calibri Light"/>
              <a:cs typeface="Calibri Light"/>
            </a:endParaRPr>
          </a:p>
        </p:txBody>
      </p:sp>
      <p:sp>
        <p:nvSpPr>
          <p:cNvPr id="4" name="Date Placeholder 3">
            <a:extLst>
              <a:ext uri="{FF2B5EF4-FFF2-40B4-BE49-F238E27FC236}">
                <a16:creationId xmlns:a16="http://schemas.microsoft.com/office/drawing/2014/main" id="{37F42EEA-0314-89BD-33BB-E07E8C2603BE}"/>
              </a:ext>
            </a:extLst>
          </p:cNvPr>
          <p:cNvSpPr>
            <a:spLocks noGrp="1"/>
          </p:cNvSpPr>
          <p:nvPr>
            <p:ph type="dt" sz="half" idx="10"/>
          </p:nvPr>
        </p:nvSpPr>
        <p:spPr/>
        <p:txBody>
          <a:bodyPr/>
          <a:lstStyle/>
          <a:p>
            <a:fld id="{522B7D7F-BD91-354A-8580-9EA35C2AFC94}" type="datetime1">
              <a:rPr lang="en-AU" smtClean="0"/>
              <a:t>20/10/2025</a:t>
            </a:fld>
            <a:endParaRPr lang="en-AU"/>
          </a:p>
        </p:txBody>
      </p:sp>
      <p:sp>
        <p:nvSpPr>
          <p:cNvPr id="5" name="Footer Placeholder 4">
            <a:extLst>
              <a:ext uri="{FF2B5EF4-FFF2-40B4-BE49-F238E27FC236}">
                <a16:creationId xmlns:a16="http://schemas.microsoft.com/office/drawing/2014/main" id="{C58E7647-B9D9-65E2-2B3B-7B441BADB81B}"/>
              </a:ext>
            </a:extLst>
          </p:cNvPr>
          <p:cNvSpPr>
            <a:spLocks noGrp="1"/>
          </p:cNvSpPr>
          <p:nvPr>
            <p:ph type="ftr" sz="quarter" idx="11"/>
          </p:nvPr>
        </p:nvSpPr>
        <p:spPr/>
        <p:txBody>
          <a:bodyPr/>
          <a:lstStyle/>
          <a:p>
            <a:r>
              <a:rPr lang="en-AU"/>
              <a:t>A Multi-Method Approach to Molecular Activity Prediction</a:t>
            </a:r>
          </a:p>
        </p:txBody>
      </p:sp>
      <p:sp>
        <p:nvSpPr>
          <p:cNvPr id="6" name="Slide Number Placeholder 5">
            <a:extLst>
              <a:ext uri="{FF2B5EF4-FFF2-40B4-BE49-F238E27FC236}">
                <a16:creationId xmlns:a16="http://schemas.microsoft.com/office/drawing/2014/main" id="{3A53ECAB-8F14-1335-D66F-05EB68544EFC}"/>
              </a:ext>
            </a:extLst>
          </p:cNvPr>
          <p:cNvSpPr>
            <a:spLocks noGrp="1"/>
          </p:cNvSpPr>
          <p:nvPr>
            <p:ph type="sldNum" sz="quarter" idx="12"/>
          </p:nvPr>
        </p:nvSpPr>
        <p:spPr/>
        <p:txBody>
          <a:bodyPr/>
          <a:lstStyle/>
          <a:p>
            <a:fld id="{BDFE8AA4-FEF7-A840-AF01-B040DC34D9F0}" type="slidenum">
              <a:rPr lang="en-AU" smtClean="0"/>
              <a:t>39</a:t>
            </a:fld>
            <a:endParaRPr lang="en-AU"/>
          </a:p>
        </p:txBody>
      </p:sp>
      <p:pic>
        <p:nvPicPr>
          <p:cNvPr id="3" name="Content Placeholder 2">
            <a:extLst>
              <a:ext uri="{FF2B5EF4-FFF2-40B4-BE49-F238E27FC236}">
                <a16:creationId xmlns:a16="http://schemas.microsoft.com/office/drawing/2014/main" id="{8CBEBD83-4506-061F-FD53-83535FD38697}"/>
              </a:ext>
            </a:extLst>
          </p:cNvPr>
          <p:cNvPicPr>
            <a:picLocks noGrp="1" noChangeAspect="1"/>
          </p:cNvPicPr>
          <p:nvPr>
            <p:ph idx="1"/>
          </p:nvPr>
        </p:nvPicPr>
        <p:blipFill>
          <a:blip r:embed="rId3"/>
          <a:stretch>
            <a:fillRect/>
          </a:stretch>
        </p:blipFill>
        <p:spPr>
          <a:xfrm>
            <a:off x="1526859" y="1736062"/>
            <a:ext cx="4447101" cy="3458902"/>
          </a:xfrm>
        </p:spPr>
      </p:pic>
      <p:sp>
        <p:nvSpPr>
          <p:cNvPr id="7" name="TextBox 6">
            <a:extLst>
              <a:ext uri="{FF2B5EF4-FFF2-40B4-BE49-F238E27FC236}">
                <a16:creationId xmlns:a16="http://schemas.microsoft.com/office/drawing/2014/main" id="{9C0C6903-7FE4-88B4-EC88-020AB5E37DD4}"/>
              </a:ext>
            </a:extLst>
          </p:cNvPr>
          <p:cNvSpPr txBox="1"/>
          <p:nvPr/>
        </p:nvSpPr>
        <p:spPr>
          <a:xfrm>
            <a:off x="2000250" y="5344724"/>
            <a:ext cx="3973710" cy="646986"/>
          </a:xfrm>
          <a:prstGeom prst="roundRect">
            <a:avLst/>
          </a:prstGeom>
          <a:solidFill>
            <a:srgbClr val="1E77B4"/>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bg1"/>
                </a:solidFill>
                <a:ea typeface="+mn-lt"/>
                <a:cs typeface="+mn-lt"/>
              </a:rPr>
              <a:t>GCN Accuracy: </a:t>
            </a:r>
            <a:r>
              <a:rPr lang="en-US" sz="1600">
                <a:solidFill>
                  <a:schemeClr val="bg1"/>
                </a:solidFill>
                <a:ea typeface="+mn-lt"/>
                <a:cs typeface="+mn-lt"/>
              </a:rPr>
              <a:t>0.6098</a:t>
            </a:r>
            <a:endParaRPr lang="en-US">
              <a:solidFill>
                <a:schemeClr val="bg1"/>
              </a:solidFill>
            </a:endParaRPr>
          </a:p>
          <a:p>
            <a:r>
              <a:rPr lang="en-US" sz="1600" b="1">
                <a:solidFill>
                  <a:schemeClr val="bg1"/>
                </a:solidFill>
                <a:ea typeface="+mn-lt"/>
                <a:cs typeface="+mn-lt"/>
              </a:rPr>
              <a:t>GNN Accuracy: </a:t>
            </a:r>
            <a:r>
              <a:rPr lang="en-US" sz="1600">
                <a:solidFill>
                  <a:schemeClr val="bg1"/>
                </a:solidFill>
                <a:ea typeface="+mn-lt"/>
                <a:cs typeface="+mn-lt"/>
              </a:rPr>
              <a:t>0.7896</a:t>
            </a:r>
            <a:endParaRPr lang="en-US" sz="1600">
              <a:solidFill>
                <a:schemeClr val="bg1"/>
              </a:solidFill>
              <a:ea typeface="Calibri"/>
              <a:cs typeface="Calibri"/>
            </a:endParaRPr>
          </a:p>
        </p:txBody>
      </p:sp>
      <p:pic>
        <p:nvPicPr>
          <p:cNvPr id="10" name="Picture 9" descr="A graph of a curve&#10;&#10;AI-generated content may be incorrect.">
            <a:extLst>
              <a:ext uri="{FF2B5EF4-FFF2-40B4-BE49-F238E27FC236}">
                <a16:creationId xmlns:a16="http://schemas.microsoft.com/office/drawing/2014/main" id="{B4CAF368-A1DC-EB3B-FA58-D6D5A134E8A3}"/>
              </a:ext>
            </a:extLst>
          </p:cNvPr>
          <p:cNvPicPr>
            <a:picLocks noChangeAspect="1"/>
          </p:cNvPicPr>
          <p:nvPr/>
        </p:nvPicPr>
        <p:blipFill>
          <a:blip r:embed="rId4"/>
          <a:stretch>
            <a:fillRect/>
          </a:stretch>
        </p:blipFill>
        <p:spPr>
          <a:xfrm>
            <a:off x="6720491" y="449191"/>
            <a:ext cx="3741637" cy="2973850"/>
          </a:xfrm>
          <a:prstGeom prst="rect">
            <a:avLst/>
          </a:prstGeom>
        </p:spPr>
      </p:pic>
      <p:pic>
        <p:nvPicPr>
          <p:cNvPr id="11" name="Picture 10" descr="A graph with a red line&#10;&#10;AI-generated content may be incorrect.">
            <a:extLst>
              <a:ext uri="{FF2B5EF4-FFF2-40B4-BE49-F238E27FC236}">
                <a16:creationId xmlns:a16="http://schemas.microsoft.com/office/drawing/2014/main" id="{077E20A5-1EE2-8CDD-18D5-5425D180B1C6}"/>
              </a:ext>
            </a:extLst>
          </p:cNvPr>
          <p:cNvPicPr>
            <a:picLocks noChangeAspect="1"/>
          </p:cNvPicPr>
          <p:nvPr/>
        </p:nvPicPr>
        <p:blipFill>
          <a:blip r:embed="rId5"/>
          <a:stretch>
            <a:fillRect/>
          </a:stretch>
        </p:blipFill>
        <p:spPr>
          <a:xfrm>
            <a:off x="6701200" y="3465513"/>
            <a:ext cx="3780218" cy="2964205"/>
          </a:xfrm>
          <a:prstGeom prst="rect">
            <a:avLst/>
          </a:prstGeom>
        </p:spPr>
      </p:pic>
    </p:spTree>
    <p:extLst>
      <p:ext uri="{BB962C8B-B14F-4D97-AF65-F5344CB8AC3E}">
        <p14:creationId xmlns:p14="http://schemas.microsoft.com/office/powerpoint/2010/main" val="4219268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621DD68-6D50-E0CB-91D3-B0BFA6A09301}"/>
              </a:ext>
            </a:extLst>
          </p:cNvPr>
          <p:cNvSpPr>
            <a:spLocks noGrp="1"/>
          </p:cNvSpPr>
          <p:nvPr>
            <p:ph type="title"/>
          </p:nvPr>
        </p:nvSpPr>
        <p:spPr/>
        <p:txBody>
          <a:bodyPr/>
          <a:lstStyle/>
          <a:p>
            <a:r>
              <a:rPr lang="sv-SE">
                <a:ea typeface="Calibri Light"/>
                <a:cs typeface="Calibri Light"/>
              </a:rPr>
              <a:t>Project </a:t>
            </a:r>
            <a:r>
              <a:rPr lang="sv-SE" err="1">
                <a:ea typeface="Calibri Light"/>
                <a:cs typeface="Calibri Light"/>
              </a:rPr>
              <a:t>Introduction</a:t>
            </a:r>
            <a:endParaRPr lang="sv-SE"/>
          </a:p>
        </p:txBody>
      </p:sp>
      <p:sp>
        <p:nvSpPr>
          <p:cNvPr id="3" name="Platshållare för innehåll 2">
            <a:extLst>
              <a:ext uri="{FF2B5EF4-FFF2-40B4-BE49-F238E27FC236}">
                <a16:creationId xmlns:a16="http://schemas.microsoft.com/office/drawing/2014/main" id="{0A900704-6AAB-ECD9-2AAE-B910C221C101}"/>
              </a:ext>
            </a:extLst>
          </p:cNvPr>
          <p:cNvSpPr>
            <a:spLocks noGrp="1"/>
          </p:cNvSpPr>
          <p:nvPr>
            <p:ph idx="1"/>
          </p:nvPr>
        </p:nvSpPr>
        <p:spPr>
          <a:xfrm>
            <a:off x="838200" y="1825625"/>
            <a:ext cx="4906700" cy="4351338"/>
          </a:xfrm>
        </p:spPr>
        <p:txBody>
          <a:bodyPr vert="horz" lIns="91440" tIns="45720" rIns="91440" bIns="45720" rtlCol="0" anchor="t">
            <a:normAutofit/>
          </a:bodyPr>
          <a:lstStyle/>
          <a:p>
            <a:r>
              <a:rPr lang="en-US">
                <a:ea typeface="Calibri"/>
                <a:cs typeface="Calibri"/>
              </a:rPr>
              <a:t>Graphs of molecular structure</a:t>
            </a:r>
            <a:endParaRPr lang="sv-SE">
              <a:ea typeface="Calibri"/>
              <a:cs typeface="Calibri"/>
            </a:endParaRPr>
          </a:p>
          <a:p>
            <a:pPr lvl="1"/>
            <a:r>
              <a:rPr lang="en-US">
                <a:ea typeface="Calibri"/>
                <a:cs typeface="Calibri"/>
              </a:rPr>
              <a:t>from </a:t>
            </a:r>
            <a:r>
              <a:rPr lang="en-US" err="1">
                <a:ea typeface="Calibri"/>
                <a:cs typeface="Calibri"/>
              </a:rPr>
              <a:t>TUDataset</a:t>
            </a:r>
            <a:endParaRPr lang="en-US">
              <a:ea typeface="Calibri"/>
              <a:cs typeface="Calibri"/>
            </a:endParaRPr>
          </a:p>
          <a:p>
            <a:pPr lvl="1"/>
            <a:r>
              <a:rPr lang="en-US">
                <a:ea typeface="Calibri"/>
                <a:cs typeface="Calibri"/>
              </a:rPr>
              <a:t>undirected graphs</a:t>
            </a:r>
          </a:p>
          <a:p>
            <a:pPr lvl="1"/>
            <a:r>
              <a:rPr lang="en-US">
                <a:ea typeface="Calibri"/>
                <a:cs typeface="Calibri"/>
              </a:rPr>
              <a:t>No edge weights</a:t>
            </a:r>
          </a:p>
          <a:p>
            <a:pPr lvl="1"/>
            <a:r>
              <a:rPr lang="en-US">
                <a:ea typeface="Calibri"/>
                <a:cs typeface="Calibri"/>
              </a:rPr>
              <a:t>Node label for atoms</a:t>
            </a:r>
          </a:p>
          <a:p>
            <a:pPr lvl="1"/>
            <a:r>
              <a:rPr lang="en-US">
                <a:ea typeface="Calibri"/>
                <a:cs typeface="Calibri"/>
              </a:rPr>
              <a:t>Graph label (active/inactive)</a:t>
            </a:r>
          </a:p>
          <a:p>
            <a:r>
              <a:rPr lang="en-US">
                <a:ea typeface="Calibri"/>
                <a:cs typeface="Calibri"/>
              </a:rPr>
              <a:t>Binary graph classification</a:t>
            </a:r>
          </a:p>
          <a:p>
            <a:pPr lvl="2">
              <a:buFont typeface="Wingdings" panose="020B0604020202020204" pitchFamily="34" charset="0"/>
              <a:buChar char="§"/>
            </a:pPr>
            <a:endParaRPr lang="en-US">
              <a:ea typeface="Calibri"/>
              <a:cs typeface="Calibri"/>
            </a:endParaRPr>
          </a:p>
          <a:p>
            <a:pPr lvl="1"/>
            <a:endParaRPr lang="en-US">
              <a:ea typeface="Calibri"/>
              <a:cs typeface="Calibri"/>
            </a:endParaRPr>
          </a:p>
          <a:p>
            <a:endParaRPr lang="en-US">
              <a:ea typeface="Calibri"/>
              <a:cs typeface="Calibri"/>
            </a:endParaRPr>
          </a:p>
        </p:txBody>
      </p:sp>
      <p:sp>
        <p:nvSpPr>
          <p:cNvPr id="4" name="Platshållare för datum 3">
            <a:extLst>
              <a:ext uri="{FF2B5EF4-FFF2-40B4-BE49-F238E27FC236}">
                <a16:creationId xmlns:a16="http://schemas.microsoft.com/office/drawing/2014/main" id="{1C3477E2-F079-5389-2497-2DEC8110FB40}"/>
              </a:ext>
            </a:extLst>
          </p:cNvPr>
          <p:cNvSpPr>
            <a:spLocks noGrp="1"/>
          </p:cNvSpPr>
          <p:nvPr>
            <p:ph type="dt" sz="half" idx="10"/>
          </p:nvPr>
        </p:nvSpPr>
        <p:spPr/>
        <p:txBody>
          <a:bodyPr/>
          <a:lstStyle/>
          <a:p>
            <a:fld id="{522B7D7F-BD91-354A-8580-9EA35C2AFC94}" type="datetime1">
              <a:rPr lang="en-AU" smtClean="0"/>
              <a:t>20/10/2025</a:t>
            </a:fld>
            <a:endParaRPr lang="en-AU"/>
          </a:p>
        </p:txBody>
      </p:sp>
      <p:sp>
        <p:nvSpPr>
          <p:cNvPr id="5" name="Platshållare för sidfot 4">
            <a:extLst>
              <a:ext uri="{FF2B5EF4-FFF2-40B4-BE49-F238E27FC236}">
                <a16:creationId xmlns:a16="http://schemas.microsoft.com/office/drawing/2014/main" id="{6E203DD0-D5D2-CA47-7668-98FB84719FB0}"/>
              </a:ext>
            </a:extLst>
          </p:cNvPr>
          <p:cNvSpPr>
            <a:spLocks noGrp="1"/>
          </p:cNvSpPr>
          <p:nvPr>
            <p:ph type="ftr" sz="quarter" idx="11"/>
          </p:nvPr>
        </p:nvSpPr>
        <p:spPr/>
        <p:txBody>
          <a:bodyPr/>
          <a:lstStyle/>
          <a:p>
            <a:r>
              <a:rPr lang="en-AU"/>
              <a:t>A Multi-Method Approach to Molecular Activity Prediction</a:t>
            </a:r>
          </a:p>
        </p:txBody>
      </p:sp>
      <p:sp>
        <p:nvSpPr>
          <p:cNvPr id="6" name="Platshållare för bildnummer 5">
            <a:extLst>
              <a:ext uri="{FF2B5EF4-FFF2-40B4-BE49-F238E27FC236}">
                <a16:creationId xmlns:a16="http://schemas.microsoft.com/office/drawing/2014/main" id="{FBAF1371-A468-5D4D-727E-B09471E16E67}"/>
              </a:ext>
            </a:extLst>
          </p:cNvPr>
          <p:cNvSpPr>
            <a:spLocks noGrp="1"/>
          </p:cNvSpPr>
          <p:nvPr>
            <p:ph type="sldNum" sz="quarter" idx="12"/>
          </p:nvPr>
        </p:nvSpPr>
        <p:spPr/>
        <p:txBody>
          <a:bodyPr/>
          <a:lstStyle/>
          <a:p>
            <a:fld id="{BDFE8AA4-FEF7-A840-AF01-B040DC34D9F0}" type="slidenum">
              <a:rPr lang="en-AU" smtClean="0"/>
              <a:t>4</a:t>
            </a:fld>
            <a:endParaRPr lang="en-AU"/>
          </a:p>
        </p:txBody>
      </p:sp>
      <p:pic>
        <p:nvPicPr>
          <p:cNvPr id="8" name="Picture 7" descr="En bild som visar karta, diagram, skärmbild, text&#10;&#10;AI-genererat innehåll kan vara felaktigt.">
            <a:extLst>
              <a:ext uri="{FF2B5EF4-FFF2-40B4-BE49-F238E27FC236}">
                <a16:creationId xmlns:a16="http://schemas.microsoft.com/office/drawing/2014/main" id="{BBFD69B2-14D4-EC27-890B-94B825F246B9}"/>
              </a:ext>
            </a:extLst>
          </p:cNvPr>
          <p:cNvPicPr>
            <a:picLocks noChangeAspect="1"/>
          </p:cNvPicPr>
          <p:nvPr/>
        </p:nvPicPr>
        <p:blipFill rotWithShape="1">
          <a:blip r:embed="rId3"/>
          <a:srcRect l="9408" t="-118" r="36215" b="6546"/>
          <a:stretch/>
        </p:blipFill>
        <p:spPr>
          <a:xfrm>
            <a:off x="5951083" y="1144805"/>
            <a:ext cx="4816999" cy="2294724"/>
          </a:xfrm>
          <a:prstGeom prst="rect">
            <a:avLst/>
          </a:prstGeom>
        </p:spPr>
      </p:pic>
      <p:pic>
        <p:nvPicPr>
          <p:cNvPr id="7" name="Bildobjekt 6" descr="En bild som visar text, skärmbild, Teckensnitt, linje&#10;&#10;AI-genererat innehåll kan vara felaktigt.">
            <a:extLst>
              <a:ext uri="{FF2B5EF4-FFF2-40B4-BE49-F238E27FC236}">
                <a16:creationId xmlns:a16="http://schemas.microsoft.com/office/drawing/2014/main" id="{C5D7DCD4-14B2-52AA-4D60-5ABE85C21700}"/>
              </a:ext>
            </a:extLst>
          </p:cNvPr>
          <p:cNvPicPr>
            <a:picLocks noChangeAspect="1"/>
          </p:cNvPicPr>
          <p:nvPr/>
        </p:nvPicPr>
        <p:blipFill>
          <a:blip r:embed="rId4"/>
          <a:stretch>
            <a:fillRect/>
          </a:stretch>
        </p:blipFill>
        <p:spPr>
          <a:xfrm>
            <a:off x="838200" y="5171465"/>
            <a:ext cx="5118589" cy="1007452"/>
          </a:xfrm>
          <a:prstGeom prst="rect">
            <a:avLst/>
          </a:prstGeom>
        </p:spPr>
      </p:pic>
      <p:pic>
        <p:nvPicPr>
          <p:cNvPr id="10" name="Bildobjekt 9" descr="En bild som visar text, diagram, cirkel, linje&#10;&#10;AI-genererat innehåll kan vara felaktigt.">
            <a:extLst>
              <a:ext uri="{FF2B5EF4-FFF2-40B4-BE49-F238E27FC236}">
                <a16:creationId xmlns:a16="http://schemas.microsoft.com/office/drawing/2014/main" id="{7B568214-4976-19C4-FCAC-7CB35D177EB0}"/>
              </a:ext>
            </a:extLst>
          </p:cNvPr>
          <p:cNvPicPr>
            <a:picLocks noChangeAspect="1"/>
          </p:cNvPicPr>
          <p:nvPr/>
        </p:nvPicPr>
        <p:blipFill>
          <a:blip r:embed="rId5"/>
          <a:stretch>
            <a:fillRect/>
          </a:stretch>
        </p:blipFill>
        <p:spPr>
          <a:xfrm>
            <a:off x="7498364" y="3604073"/>
            <a:ext cx="3861744" cy="2557334"/>
          </a:xfrm>
          <a:prstGeom prst="rect">
            <a:avLst/>
          </a:prstGeom>
        </p:spPr>
      </p:pic>
    </p:spTree>
    <p:extLst>
      <p:ext uri="{BB962C8B-B14F-4D97-AF65-F5344CB8AC3E}">
        <p14:creationId xmlns:p14="http://schemas.microsoft.com/office/powerpoint/2010/main" val="3068519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B00AA-ED25-772C-5F9F-270D9076B08C}"/>
              </a:ext>
            </a:extLst>
          </p:cNvPr>
          <p:cNvSpPr>
            <a:spLocks noGrp="1"/>
          </p:cNvSpPr>
          <p:nvPr>
            <p:ph type="title"/>
          </p:nvPr>
        </p:nvSpPr>
        <p:spPr/>
        <p:txBody>
          <a:bodyPr/>
          <a:lstStyle/>
          <a:p>
            <a:r>
              <a:rPr lang="en-AU"/>
              <a:t>GNN Comparison PTC_MR</a:t>
            </a:r>
          </a:p>
        </p:txBody>
      </p:sp>
      <p:sp>
        <p:nvSpPr>
          <p:cNvPr id="4" name="Date Placeholder 3">
            <a:extLst>
              <a:ext uri="{FF2B5EF4-FFF2-40B4-BE49-F238E27FC236}">
                <a16:creationId xmlns:a16="http://schemas.microsoft.com/office/drawing/2014/main" id="{5FC0D2E6-BB18-CDDA-9392-C0B14CDBC115}"/>
              </a:ext>
            </a:extLst>
          </p:cNvPr>
          <p:cNvSpPr>
            <a:spLocks noGrp="1"/>
          </p:cNvSpPr>
          <p:nvPr>
            <p:ph type="dt" sz="half" idx="10"/>
          </p:nvPr>
        </p:nvSpPr>
        <p:spPr/>
        <p:txBody>
          <a:bodyPr/>
          <a:lstStyle/>
          <a:p>
            <a:fld id="{522B7D7F-BD91-354A-8580-9EA35C2AFC94}" type="datetime1">
              <a:rPr lang="en-AU" smtClean="0"/>
              <a:t>20/10/2025</a:t>
            </a:fld>
            <a:endParaRPr lang="en-AU"/>
          </a:p>
        </p:txBody>
      </p:sp>
      <p:sp>
        <p:nvSpPr>
          <p:cNvPr id="5" name="Footer Placeholder 4">
            <a:extLst>
              <a:ext uri="{FF2B5EF4-FFF2-40B4-BE49-F238E27FC236}">
                <a16:creationId xmlns:a16="http://schemas.microsoft.com/office/drawing/2014/main" id="{708098DE-5DCE-755E-B3B2-8C150A2DF6DA}"/>
              </a:ext>
            </a:extLst>
          </p:cNvPr>
          <p:cNvSpPr>
            <a:spLocks noGrp="1"/>
          </p:cNvSpPr>
          <p:nvPr>
            <p:ph type="ftr" sz="quarter" idx="11"/>
          </p:nvPr>
        </p:nvSpPr>
        <p:spPr/>
        <p:txBody>
          <a:bodyPr/>
          <a:lstStyle/>
          <a:p>
            <a:r>
              <a:rPr lang="en-AU"/>
              <a:t>A Multi-Method Approach to Molecular Activity Prediction</a:t>
            </a:r>
          </a:p>
        </p:txBody>
      </p:sp>
      <p:sp>
        <p:nvSpPr>
          <p:cNvPr id="6" name="Slide Number Placeholder 5">
            <a:extLst>
              <a:ext uri="{FF2B5EF4-FFF2-40B4-BE49-F238E27FC236}">
                <a16:creationId xmlns:a16="http://schemas.microsoft.com/office/drawing/2014/main" id="{99158519-5663-66E8-E59C-BF04B3B660D9}"/>
              </a:ext>
            </a:extLst>
          </p:cNvPr>
          <p:cNvSpPr>
            <a:spLocks noGrp="1"/>
          </p:cNvSpPr>
          <p:nvPr>
            <p:ph type="sldNum" sz="quarter" idx="12"/>
          </p:nvPr>
        </p:nvSpPr>
        <p:spPr/>
        <p:txBody>
          <a:bodyPr/>
          <a:lstStyle/>
          <a:p>
            <a:fld id="{BDFE8AA4-FEF7-A840-AF01-B040DC34D9F0}" type="slidenum">
              <a:rPr lang="en-AU" smtClean="0"/>
              <a:t>40</a:t>
            </a:fld>
            <a:endParaRPr lang="en-AU"/>
          </a:p>
        </p:txBody>
      </p:sp>
      <p:pic>
        <p:nvPicPr>
          <p:cNvPr id="11" name="Content Placeholder 10">
            <a:extLst>
              <a:ext uri="{FF2B5EF4-FFF2-40B4-BE49-F238E27FC236}">
                <a16:creationId xmlns:a16="http://schemas.microsoft.com/office/drawing/2014/main" id="{ACEE1B8F-0BB9-2804-61D2-BB1AAAE0A347}"/>
              </a:ext>
            </a:extLst>
          </p:cNvPr>
          <p:cNvPicPr>
            <a:picLocks noGrp="1" noChangeAspect="1"/>
          </p:cNvPicPr>
          <p:nvPr>
            <p:ph idx="1"/>
          </p:nvPr>
        </p:nvPicPr>
        <p:blipFill>
          <a:blip r:embed="rId2"/>
          <a:stretch>
            <a:fillRect/>
          </a:stretch>
        </p:blipFill>
        <p:spPr>
          <a:xfrm>
            <a:off x="6739781" y="449191"/>
            <a:ext cx="3936539" cy="2973850"/>
          </a:xfrm>
          <a:prstGeom prst="rect">
            <a:avLst/>
          </a:prstGeom>
        </p:spPr>
      </p:pic>
      <p:pic>
        <p:nvPicPr>
          <p:cNvPr id="12" name="Picture 11">
            <a:extLst>
              <a:ext uri="{FF2B5EF4-FFF2-40B4-BE49-F238E27FC236}">
                <a16:creationId xmlns:a16="http://schemas.microsoft.com/office/drawing/2014/main" id="{D18E42F8-D6CC-029D-6B4A-439FE190E0D1}"/>
              </a:ext>
            </a:extLst>
          </p:cNvPr>
          <p:cNvPicPr>
            <a:picLocks noChangeAspect="1"/>
          </p:cNvPicPr>
          <p:nvPr/>
        </p:nvPicPr>
        <p:blipFill>
          <a:blip r:embed="rId3"/>
          <a:stretch>
            <a:fillRect/>
          </a:stretch>
        </p:blipFill>
        <p:spPr>
          <a:xfrm>
            <a:off x="6772243" y="3465513"/>
            <a:ext cx="3871615" cy="2964205"/>
          </a:xfrm>
          <a:prstGeom prst="rect">
            <a:avLst/>
          </a:prstGeom>
        </p:spPr>
      </p:pic>
      <p:sp>
        <p:nvSpPr>
          <p:cNvPr id="13" name="AutoShape 10">
            <a:extLst>
              <a:ext uri="{FF2B5EF4-FFF2-40B4-BE49-F238E27FC236}">
                <a16:creationId xmlns:a16="http://schemas.microsoft.com/office/drawing/2014/main" id="{23F2C0B8-4B04-3D2D-F307-E453D90E377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4" name="Picture 13">
            <a:extLst>
              <a:ext uri="{FF2B5EF4-FFF2-40B4-BE49-F238E27FC236}">
                <a16:creationId xmlns:a16="http://schemas.microsoft.com/office/drawing/2014/main" id="{A17F24B2-C80F-6B7B-1652-179B97D59364}"/>
              </a:ext>
            </a:extLst>
          </p:cNvPr>
          <p:cNvPicPr>
            <a:picLocks noChangeAspect="1"/>
          </p:cNvPicPr>
          <p:nvPr/>
        </p:nvPicPr>
        <p:blipFill>
          <a:blip r:embed="rId4"/>
          <a:stretch>
            <a:fillRect/>
          </a:stretch>
        </p:blipFill>
        <p:spPr>
          <a:xfrm>
            <a:off x="1526859" y="1736062"/>
            <a:ext cx="4410099" cy="3458902"/>
          </a:xfrm>
          <a:prstGeom prst="rect">
            <a:avLst/>
          </a:prstGeom>
        </p:spPr>
      </p:pic>
      <p:sp>
        <p:nvSpPr>
          <p:cNvPr id="7" name="TextBox 6">
            <a:extLst>
              <a:ext uri="{FF2B5EF4-FFF2-40B4-BE49-F238E27FC236}">
                <a16:creationId xmlns:a16="http://schemas.microsoft.com/office/drawing/2014/main" id="{8BE67338-C1BC-677C-9C58-C969B4C74109}"/>
              </a:ext>
            </a:extLst>
          </p:cNvPr>
          <p:cNvSpPr txBox="1"/>
          <p:nvPr/>
        </p:nvSpPr>
        <p:spPr>
          <a:xfrm>
            <a:off x="2000250" y="5344724"/>
            <a:ext cx="3973710" cy="646986"/>
          </a:xfrm>
          <a:prstGeom prst="roundRect">
            <a:avLst/>
          </a:prstGeom>
          <a:solidFill>
            <a:srgbClr val="1E77B4"/>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bg1"/>
                </a:solidFill>
                <a:ea typeface="+mn-lt"/>
                <a:cs typeface="+mn-lt"/>
              </a:rPr>
              <a:t>GCN Accuracy: </a:t>
            </a:r>
            <a:r>
              <a:rPr lang="en-US" sz="1600">
                <a:solidFill>
                  <a:schemeClr val="bg1"/>
                </a:solidFill>
                <a:ea typeface="+mn-lt"/>
                <a:cs typeface="+mn-lt"/>
              </a:rPr>
              <a:t>0.5783 ± 0.0312</a:t>
            </a:r>
            <a:endParaRPr lang="en-US" sz="1600">
              <a:solidFill>
                <a:schemeClr val="bg1"/>
              </a:solidFill>
              <a:ea typeface="Calibri"/>
              <a:cs typeface="Calibri"/>
            </a:endParaRPr>
          </a:p>
          <a:p>
            <a:r>
              <a:rPr lang="en-US" sz="1600" b="1">
                <a:solidFill>
                  <a:schemeClr val="bg1"/>
                </a:solidFill>
                <a:ea typeface="+mn-lt"/>
                <a:cs typeface="+mn-lt"/>
              </a:rPr>
              <a:t>GNN Accuracy: </a:t>
            </a:r>
            <a:r>
              <a:rPr lang="en-US" sz="1600">
                <a:solidFill>
                  <a:schemeClr val="bg1"/>
                </a:solidFill>
                <a:ea typeface="+mn-lt"/>
                <a:cs typeface="+mn-lt"/>
              </a:rPr>
              <a:t>0.5440 ± 0.0560</a:t>
            </a:r>
            <a:endParaRPr lang="en-US" sz="1600">
              <a:solidFill>
                <a:schemeClr val="bg1"/>
              </a:solidFill>
              <a:ea typeface="Calibri"/>
              <a:cs typeface="Calibri"/>
            </a:endParaRPr>
          </a:p>
        </p:txBody>
      </p:sp>
    </p:spTree>
    <p:extLst>
      <p:ext uri="{BB962C8B-B14F-4D97-AF65-F5344CB8AC3E}">
        <p14:creationId xmlns:p14="http://schemas.microsoft.com/office/powerpoint/2010/main" val="11373866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E0260-54D5-B678-90CE-B84F6D745C80}"/>
              </a:ext>
            </a:extLst>
          </p:cNvPr>
          <p:cNvSpPr>
            <a:spLocks noGrp="1"/>
          </p:cNvSpPr>
          <p:nvPr>
            <p:ph type="title"/>
          </p:nvPr>
        </p:nvSpPr>
        <p:spPr>
          <a:xfrm>
            <a:off x="838200" y="365125"/>
            <a:ext cx="10515600" cy="1325563"/>
          </a:xfrm>
        </p:spPr>
        <p:txBody>
          <a:bodyPr/>
          <a:lstStyle/>
          <a:p>
            <a:r>
              <a:rPr lang="en-AU">
                <a:ea typeface="Calibri Light"/>
                <a:cs typeface="Calibri Light"/>
              </a:rPr>
              <a:t>Dataset – Related Works</a:t>
            </a:r>
          </a:p>
        </p:txBody>
      </p:sp>
      <p:sp>
        <p:nvSpPr>
          <p:cNvPr id="4" name="Footer Placeholder 3">
            <a:extLst>
              <a:ext uri="{FF2B5EF4-FFF2-40B4-BE49-F238E27FC236}">
                <a16:creationId xmlns:a16="http://schemas.microsoft.com/office/drawing/2014/main" id="{F1F77692-13E2-8B56-F850-88F546536946}"/>
              </a:ext>
            </a:extLst>
          </p:cNvPr>
          <p:cNvSpPr>
            <a:spLocks noGrp="1"/>
          </p:cNvSpPr>
          <p:nvPr>
            <p:ph type="ftr" sz="quarter" idx="11"/>
          </p:nvPr>
        </p:nvSpPr>
        <p:spPr/>
        <p:txBody>
          <a:bodyPr/>
          <a:lstStyle/>
          <a:p>
            <a:r>
              <a:rPr lang="en-AU"/>
              <a:t>A Multi-Method Approach to Molecular Activity Prediction</a:t>
            </a:r>
          </a:p>
        </p:txBody>
      </p:sp>
      <p:sp>
        <p:nvSpPr>
          <p:cNvPr id="5" name="Slide Number Placeholder 4">
            <a:extLst>
              <a:ext uri="{FF2B5EF4-FFF2-40B4-BE49-F238E27FC236}">
                <a16:creationId xmlns:a16="http://schemas.microsoft.com/office/drawing/2014/main" id="{71DD2FB4-0DA9-9491-E6FD-813E2C47CB2A}"/>
              </a:ext>
            </a:extLst>
          </p:cNvPr>
          <p:cNvSpPr>
            <a:spLocks noGrp="1"/>
          </p:cNvSpPr>
          <p:nvPr>
            <p:ph type="sldNum" sz="quarter" idx="12"/>
          </p:nvPr>
        </p:nvSpPr>
        <p:spPr/>
        <p:txBody>
          <a:bodyPr/>
          <a:lstStyle/>
          <a:p>
            <a:fld id="{BDFE8AA4-FEF7-A840-AF01-B040DC34D9F0}" type="slidenum">
              <a:rPr lang="en-AU" smtClean="0"/>
              <a:t>41</a:t>
            </a:fld>
            <a:endParaRPr lang="en-AU"/>
          </a:p>
        </p:txBody>
      </p:sp>
      <p:sp>
        <p:nvSpPr>
          <p:cNvPr id="6" name="Date Placeholder 5">
            <a:extLst>
              <a:ext uri="{FF2B5EF4-FFF2-40B4-BE49-F238E27FC236}">
                <a16:creationId xmlns:a16="http://schemas.microsoft.com/office/drawing/2014/main" id="{8E75C199-02B7-C6D3-2AF4-3EAAB8C27C3F}"/>
              </a:ext>
            </a:extLst>
          </p:cNvPr>
          <p:cNvSpPr>
            <a:spLocks noGrp="1"/>
          </p:cNvSpPr>
          <p:nvPr>
            <p:ph type="dt" sz="half" idx="10"/>
          </p:nvPr>
        </p:nvSpPr>
        <p:spPr/>
        <p:txBody>
          <a:bodyPr/>
          <a:lstStyle/>
          <a:p>
            <a:fld id="{47118F20-2286-5940-86BB-D8EEF3308056}" type="datetime1">
              <a:rPr lang="en-AU" smtClean="0"/>
              <a:t>20/10/2025</a:t>
            </a:fld>
            <a:endParaRPr lang="en-AU"/>
          </a:p>
        </p:txBody>
      </p:sp>
      <p:pic>
        <p:nvPicPr>
          <p:cNvPr id="3" name="Picture 2" descr="A close-up of a document&#10;&#10;AI-generated content may be incorrect.">
            <a:extLst>
              <a:ext uri="{FF2B5EF4-FFF2-40B4-BE49-F238E27FC236}">
                <a16:creationId xmlns:a16="http://schemas.microsoft.com/office/drawing/2014/main" id="{863D1ECD-4AF2-61F9-7343-9A62B6A1A336}"/>
              </a:ext>
            </a:extLst>
          </p:cNvPr>
          <p:cNvPicPr>
            <a:picLocks noChangeAspect="1"/>
          </p:cNvPicPr>
          <p:nvPr/>
        </p:nvPicPr>
        <p:blipFill>
          <a:blip r:embed="rId3"/>
          <a:stretch>
            <a:fillRect/>
          </a:stretch>
        </p:blipFill>
        <p:spPr>
          <a:xfrm>
            <a:off x="611617" y="1601729"/>
            <a:ext cx="4313885" cy="1319894"/>
          </a:xfrm>
          <a:prstGeom prst="rect">
            <a:avLst/>
          </a:prstGeom>
        </p:spPr>
      </p:pic>
      <p:graphicFrame>
        <p:nvGraphicFramePr>
          <p:cNvPr id="8" name="Table 7">
            <a:extLst>
              <a:ext uri="{FF2B5EF4-FFF2-40B4-BE49-F238E27FC236}">
                <a16:creationId xmlns:a16="http://schemas.microsoft.com/office/drawing/2014/main" id="{BC5C2AFF-2057-7351-0E83-9583DBBFC606}"/>
              </a:ext>
            </a:extLst>
          </p:cNvPr>
          <p:cNvGraphicFramePr>
            <a:graphicFrameLocks noGrp="1"/>
          </p:cNvGraphicFramePr>
          <p:nvPr>
            <p:extLst>
              <p:ext uri="{D42A27DB-BD31-4B8C-83A1-F6EECF244321}">
                <p14:modId xmlns:p14="http://schemas.microsoft.com/office/powerpoint/2010/main" val="2921113351"/>
              </p:ext>
            </p:extLst>
          </p:nvPr>
        </p:nvGraphicFramePr>
        <p:xfrm>
          <a:off x="4632786" y="2854031"/>
          <a:ext cx="2448206" cy="1727200"/>
        </p:xfrm>
        <a:graphic>
          <a:graphicData uri="http://schemas.openxmlformats.org/drawingml/2006/table">
            <a:tbl>
              <a:tblPr bandRow="1">
                <a:tableStyleId>{5FD0F851-EC5A-4D38-B0AD-8093EC10F338}</a:tableStyleId>
              </a:tblPr>
              <a:tblGrid>
                <a:gridCol w="2448206">
                  <a:extLst>
                    <a:ext uri="{9D8B030D-6E8A-4147-A177-3AD203B41FA5}">
                      <a16:colId xmlns:a16="http://schemas.microsoft.com/office/drawing/2014/main" val="1083855597"/>
                    </a:ext>
                  </a:extLst>
                </a:gridCol>
              </a:tblGrid>
              <a:tr h="210599">
                <a:tc>
                  <a:txBody>
                    <a:bodyPr/>
                    <a:lstStyle/>
                    <a:p>
                      <a:pPr algn="ctr" rtl="0" fontAlgn="base">
                        <a:lnSpc>
                          <a:spcPts val="1950"/>
                        </a:lnSpc>
                        <a:buNone/>
                      </a:pPr>
                      <a:r>
                        <a:rPr lang="en-US" sz="1800" b="1">
                          <a:effectLst/>
                        </a:rPr>
                        <a:t>Dataset</a:t>
                      </a:r>
                      <a:endParaRPr lang="en-US" b="1">
                        <a:effectLst/>
                      </a:endParaRPr>
                    </a:p>
                  </a:txBody>
                  <a:tcPr anchor="ctr"/>
                </a:tc>
                <a:extLst>
                  <a:ext uri="{0D108BD9-81ED-4DB2-BD59-A6C34878D82A}">
                    <a16:rowId xmlns:a16="http://schemas.microsoft.com/office/drawing/2014/main" val="1080039743"/>
                  </a:ext>
                </a:extLst>
              </a:tr>
              <a:tr h="210599">
                <a:tc>
                  <a:txBody>
                    <a:bodyPr/>
                    <a:lstStyle/>
                    <a:p>
                      <a:pPr rtl="0" fontAlgn="base">
                        <a:lnSpc>
                          <a:spcPts val="1950"/>
                        </a:lnSpc>
                        <a:buNone/>
                      </a:pPr>
                      <a:r>
                        <a:rPr lang="en-US" sz="1800">
                          <a:effectLst/>
                        </a:rPr>
                        <a:t>AIDS</a:t>
                      </a:r>
                      <a:endParaRPr lang="en-US">
                        <a:effectLst/>
                      </a:endParaRPr>
                    </a:p>
                  </a:txBody>
                  <a:tcPr anchor="ctr"/>
                </a:tc>
                <a:extLst>
                  <a:ext uri="{0D108BD9-81ED-4DB2-BD59-A6C34878D82A}">
                    <a16:rowId xmlns:a16="http://schemas.microsoft.com/office/drawing/2014/main" val="3039431430"/>
                  </a:ext>
                </a:extLst>
              </a:tr>
              <a:tr h="210599">
                <a:tc>
                  <a:txBody>
                    <a:bodyPr/>
                    <a:lstStyle/>
                    <a:p>
                      <a:pPr rtl="0" fontAlgn="base">
                        <a:lnSpc>
                          <a:spcPts val="1950"/>
                        </a:lnSpc>
                        <a:buNone/>
                      </a:pPr>
                      <a:r>
                        <a:rPr lang="en-US" sz="1800">
                          <a:effectLst/>
                        </a:rPr>
                        <a:t>DHFR (Class -1, 1)</a:t>
                      </a:r>
                      <a:endParaRPr lang="en-US">
                        <a:effectLst/>
                      </a:endParaRPr>
                    </a:p>
                  </a:txBody>
                  <a:tcPr anchor="ctr"/>
                </a:tc>
                <a:extLst>
                  <a:ext uri="{0D108BD9-81ED-4DB2-BD59-A6C34878D82A}">
                    <a16:rowId xmlns:a16="http://schemas.microsoft.com/office/drawing/2014/main" val="1411150562"/>
                  </a:ext>
                </a:extLst>
              </a:tr>
              <a:tr h="210599">
                <a:tc>
                  <a:txBody>
                    <a:bodyPr/>
                    <a:lstStyle/>
                    <a:p>
                      <a:pPr rtl="0" fontAlgn="base">
                        <a:lnSpc>
                          <a:spcPts val="1950"/>
                        </a:lnSpc>
                        <a:buNone/>
                      </a:pPr>
                      <a:r>
                        <a:rPr lang="en-US" sz="1800">
                          <a:effectLst/>
                        </a:rPr>
                        <a:t>PTC_MR (Class -1, 1)</a:t>
                      </a:r>
                      <a:endParaRPr lang="en-US">
                        <a:effectLst/>
                      </a:endParaRPr>
                    </a:p>
                  </a:txBody>
                  <a:tcPr anchor="ctr"/>
                </a:tc>
                <a:extLst>
                  <a:ext uri="{0D108BD9-81ED-4DB2-BD59-A6C34878D82A}">
                    <a16:rowId xmlns:a16="http://schemas.microsoft.com/office/drawing/2014/main" val="2183946670"/>
                  </a:ext>
                </a:extLst>
              </a:tr>
              <a:tr h="210599">
                <a:tc>
                  <a:txBody>
                    <a:bodyPr/>
                    <a:lstStyle/>
                    <a:p>
                      <a:pPr rtl="0" fontAlgn="base">
                        <a:lnSpc>
                          <a:spcPts val="1950"/>
                        </a:lnSpc>
                        <a:buNone/>
                      </a:pPr>
                      <a:r>
                        <a:rPr lang="en-US" sz="1800">
                          <a:effectLst/>
                        </a:rPr>
                        <a:t>Mutagenicity</a:t>
                      </a:r>
                      <a:endParaRPr lang="en-US">
                        <a:effectLst/>
                      </a:endParaRPr>
                    </a:p>
                  </a:txBody>
                  <a:tcPr anchor="ctr"/>
                </a:tc>
                <a:extLst>
                  <a:ext uri="{0D108BD9-81ED-4DB2-BD59-A6C34878D82A}">
                    <a16:rowId xmlns:a16="http://schemas.microsoft.com/office/drawing/2014/main" val="1213141920"/>
                  </a:ext>
                </a:extLst>
              </a:tr>
            </a:tbl>
          </a:graphicData>
        </a:graphic>
      </p:graphicFrame>
      <p:cxnSp>
        <p:nvCxnSpPr>
          <p:cNvPr id="9" name="Straight Arrow Connector 8">
            <a:extLst>
              <a:ext uri="{FF2B5EF4-FFF2-40B4-BE49-F238E27FC236}">
                <a16:creationId xmlns:a16="http://schemas.microsoft.com/office/drawing/2014/main" id="{AADEB667-C1CB-F81D-8DCB-A28C956C2882}"/>
              </a:ext>
            </a:extLst>
          </p:cNvPr>
          <p:cNvCxnSpPr>
            <a:cxnSpLocks/>
          </p:cNvCxnSpPr>
          <p:nvPr/>
        </p:nvCxnSpPr>
        <p:spPr>
          <a:xfrm>
            <a:off x="4177553" y="2781693"/>
            <a:ext cx="523054" cy="5254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paper with text and a diagram&#10;&#10;AI-generated content may be incorrect.">
            <a:extLst>
              <a:ext uri="{FF2B5EF4-FFF2-40B4-BE49-F238E27FC236}">
                <a16:creationId xmlns:a16="http://schemas.microsoft.com/office/drawing/2014/main" id="{6A5F07F7-375F-7CC0-7DAA-362F7FBAF29C}"/>
              </a:ext>
            </a:extLst>
          </p:cNvPr>
          <p:cNvPicPr>
            <a:picLocks noChangeAspect="1"/>
          </p:cNvPicPr>
          <p:nvPr/>
        </p:nvPicPr>
        <p:blipFill>
          <a:blip r:embed="rId4"/>
          <a:stretch>
            <a:fillRect/>
          </a:stretch>
        </p:blipFill>
        <p:spPr>
          <a:xfrm>
            <a:off x="7584323" y="1350380"/>
            <a:ext cx="3948871" cy="3105874"/>
          </a:xfrm>
          <a:prstGeom prst="rect">
            <a:avLst/>
          </a:prstGeom>
        </p:spPr>
      </p:pic>
      <p:cxnSp>
        <p:nvCxnSpPr>
          <p:cNvPr id="11" name="Straight Arrow Connector 10">
            <a:extLst>
              <a:ext uri="{FF2B5EF4-FFF2-40B4-BE49-F238E27FC236}">
                <a16:creationId xmlns:a16="http://schemas.microsoft.com/office/drawing/2014/main" id="{AE53EEAD-17BE-BDF7-B44A-634EF203B128}"/>
              </a:ext>
            </a:extLst>
          </p:cNvPr>
          <p:cNvCxnSpPr>
            <a:cxnSpLocks/>
          </p:cNvCxnSpPr>
          <p:nvPr/>
        </p:nvCxnSpPr>
        <p:spPr>
          <a:xfrm>
            <a:off x="4170231" y="2797798"/>
            <a:ext cx="530376" cy="16584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E5BEB37-6B2C-9E21-3AFA-251485A24D5E}"/>
              </a:ext>
            </a:extLst>
          </p:cNvPr>
          <p:cNvCxnSpPr/>
          <p:nvPr/>
        </p:nvCxnSpPr>
        <p:spPr>
          <a:xfrm flipH="1">
            <a:off x="6751550" y="3178821"/>
            <a:ext cx="1490994" cy="5513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6579BE5E-3D05-05A0-CF2A-51E670B81A68}"/>
              </a:ext>
            </a:extLst>
          </p:cNvPr>
          <p:cNvCxnSpPr>
            <a:cxnSpLocks/>
          </p:cNvCxnSpPr>
          <p:nvPr/>
        </p:nvCxnSpPr>
        <p:spPr>
          <a:xfrm flipH="1">
            <a:off x="6925172" y="3227047"/>
            <a:ext cx="1317373" cy="8310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4" name="Picture 13" descr="A close up of a text&#10;&#10;AI-generated content may be incorrect.">
            <a:extLst>
              <a:ext uri="{FF2B5EF4-FFF2-40B4-BE49-F238E27FC236}">
                <a16:creationId xmlns:a16="http://schemas.microsoft.com/office/drawing/2014/main" id="{FC39A484-00A1-B55D-1396-DB856AA1D3B0}"/>
              </a:ext>
            </a:extLst>
          </p:cNvPr>
          <p:cNvPicPr>
            <a:picLocks noChangeAspect="1"/>
          </p:cNvPicPr>
          <p:nvPr/>
        </p:nvPicPr>
        <p:blipFill>
          <a:blip r:embed="rId5"/>
          <a:stretch>
            <a:fillRect/>
          </a:stretch>
        </p:blipFill>
        <p:spPr>
          <a:xfrm>
            <a:off x="154691" y="3147531"/>
            <a:ext cx="3712821" cy="2617446"/>
          </a:xfrm>
          <a:prstGeom prst="rect">
            <a:avLst/>
          </a:prstGeom>
        </p:spPr>
      </p:pic>
      <p:sp>
        <p:nvSpPr>
          <p:cNvPr id="17" name="TextBox 16">
            <a:extLst>
              <a:ext uri="{FF2B5EF4-FFF2-40B4-BE49-F238E27FC236}">
                <a16:creationId xmlns:a16="http://schemas.microsoft.com/office/drawing/2014/main" id="{7CD423F5-8ED0-2D0A-BD9F-8FDEFF26FD9D}"/>
              </a:ext>
            </a:extLst>
          </p:cNvPr>
          <p:cNvSpPr txBox="1"/>
          <p:nvPr/>
        </p:nvSpPr>
        <p:spPr>
          <a:xfrm>
            <a:off x="461694" y="2739410"/>
            <a:ext cx="3405818" cy="338554"/>
          </a:xfrm>
          <a:prstGeom prst="rect">
            <a:avLst/>
          </a:prstGeom>
          <a:noFill/>
          <a:ln>
            <a:solidFill>
              <a:srgbClr val="4472C4"/>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ea typeface="Calibri"/>
                <a:cs typeface="Calibri"/>
              </a:rPr>
              <a:t>Graph Convolutional Network (GCN)</a:t>
            </a:r>
            <a:endParaRPr lang="en-US" sz="1600"/>
          </a:p>
        </p:txBody>
      </p:sp>
      <p:sp>
        <p:nvSpPr>
          <p:cNvPr id="18" name="TextBox 17">
            <a:extLst>
              <a:ext uri="{FF2B5EF4-FFF2-40B4-BE49-F238E27FC236}">
                <a16:creationId xmlns:a16="http://schemas.microsoft.com/office/drawing/2014/main" id="{28BA85DA-7D0A-FE49-466A-ED4DA26A57A1}"/>
              </a:ext>
            </a:extLst>
          </p:cNvPr>
          <p:cNvSpPr txBox="1"/>
          <p:nvPr/>
        </p:nvSpPr>
        <p:spPr>
          <a:xfrm>
            <a:off x="7769912" y="4502860"/>
            <a:ext cx="3955615" cy="338554"/>
          </a:xfrm>
          <a:prstGeom prst="rect">
            <a:avLst/>
          </a:prstGeom>
          <a:noFill/>
          <a:ln>
            <a:solidFill>
              <a:srgbClr val="4472C4"/>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ea typeface="+mn-lt"/>
                <a:cs typeface="+mn-lt"/>
              </a:rPr>
              <a:t>Graph Partitioning Neural Networks (GPNNs)</a:t>
            </a:r>
            <a:endParaRPr lang="en-US">
              <a:ea typeface="+mn-lt"/>
              <a:cs typeface="+mn-lt"/>
            </a:endParaRPr>
          </a:p>
        </p:txBody>
      </p:sp>
      <p:sp>
        <p:nvSpPr>
          <p:cNvPr id="19" name="TextBox 18">
            <a:extLst>
              <a:ext uri="{FF2B5EF4-FFF2-40B4-BE49-F238E27FC236}">
                <a16:creationId xmlns:a16="http://schemas.microsoft.com/office/drawing/2014/main" id="{C9377717-DD56-78D3-AAEC-32BAE8515898}"/>
              </a:ext>
            </a:extLst>
          </p:cNvPr>
          <p:cNvSpPr txBox="1"/>
          <p:nvPr/>
        </p:nvSpPr>
        <p:spPr>
          <a:xfrm>
            <a:off x="259137" y="5859940"/>
            <a:ext cx="3810932" cy="461665"/>
          </a:xfrm>
          <a:prstGeom prst="rect">
            <a:avLst/>
          </a:prstGeom>
          <a:noFill/>
          <a:ln>
            <a:solidFill>
              <a:srgbClr val="4472C4"/>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err="1">
                <a:ea typeface="+mn-lt"/>
                <a:cs typeface="+mn-lt"/>
              </a:rPr>
              <a:t>GINε</a:t>
            </a:r>
            <a:r>
              <a:rPr lang="en-US" sz="1200">
                <a:ea typeface="+mn-lt"/>
                <a:cs typeface="+mn-lt"/>
              </a:rPr>
              <a:t> (Xu et al., 2019) and GIN-ε-JK with jumping knowledge networks as neural baselines (Xu et al., 2018)</a:t>
            </a:r>
            <a:endParaRPr lang="en-US" sz="1400">
              <a:ea typeface="+mn-lt"/>
              <a:cs typeface="+mn-lt"/>
            </a:endParaRPr>
          </a:p>
        </p:txBody>
      </p:sp>
      <p:pic>
        <p:nvPicPr>
          <p:cNvPr id="10" name="Picture 9" descr="A close up of a text&#10;&#10;AI-generated content may be incorrect.">
            <a:extLst>
              <a:ext uri="{FF2B5EF4-FFF2-40B4-BE49-F238E27FC236}">
                <a16:creationId xmlns:a16="http://schemas.microsoft.com/office/drawing/2014/main" id="{18BF5A0F-6E32-5D49-8469-2F9254614EF8}"/>
              </a:ext>
            </a:extLst>
          </p:cNvPr>
          <p:cNvPicPr>
            <a:picLocks noChangeAspect="1"/>
          </p:cNvPicPr>
          <p:nvPr/>
        </p:nvPicPr>
        <p:blipFill>
          <a:blip r:embed="rId6"/>
          <a:srcRect t="623" b="67183"/>
          <a:stretch/>
        </p:blipFill>
        <p:spPr>
          <a:xfrm>
            <a:off x="7388480" y="5201739"/>
            <a:ext cx="4803520" cy="1145870"/>
          </a:xfrm>
          <a:prstGeom prst="rect">
            <a:avLst/>
          </a:prstGeom>
        </p:spPr>
      </p:pic>
      <p:cxnSp>
        <p:nvCxnSpPr>
          <p:cNvPr id="20" name="Straight Arrow Connector 19">
            <a:extLst>
              <a:ext uri="{FF2B5EF4-FFF2-40B4-BE49-F238E27FC236}">
                <a16:creationId xmlns:a16="http://schemas.microsoft.com/office/drawing/2014/main" id="{20A7EF7A-653A-422A-D352-E754DCD4B342}"/>
              </a:ext>
            </a:extLst>
          </p:cNvPr>
          <p:cNvCxnSpPr>
            <a:cxnSpLocks/>
          </p:cNvCxnSpPr>
          <p:nvPr/>
        </p:nvCxnSpPr>
        <p:spPr>
          <a:xfrm flipH="1" flipV="1">
            <a:off x="6568286" y="3749419"/>
            <a:ext cx="1075842" cy="14435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 name="Picture 21" descr="A close up of a text&#10;&#10;AI-generated content may be incorrect.">
            <a:extLst>
              <a:ext uri="{FF2B5EF4-FFF2-40B4-BE49-F238E27FC236}">
                <a16:creationId xmlns:a16="http://schemas.microsoft.com/office/drawing/2014/main" id="{E2699C0E-DB13-3256-E3C9-85AFE81D2BE8}"/>
              </a:ext>
            </a:extLst>
          </p:cNvPr>
          <p:cNvPicPr>
            <a:picLocks noChangeAspect="1"/>
          </p:cNvPicPr>
          <p:nvPr/>
        </p:nvPicPr>
        <p:blipFill>
          <a:blip r:embed="rId7"/>
          <a:stretch>
            <a:fillRect/>
          </a:stretch>
        </p:blipFill>
        <p:spPr>
          <a:xfrm>
            <a:off x="3976325" y="5450832"/>
            <a:ext cx="4229704" cy="1406083"/>
          </a:xfrm>
          <a:prstGeom prst="rect">
            <a:avLst/>
          </a:prstGeom>
        </p:spPr>
      </p:pic>
      <p:cxnSp>
        <p:nvCxnSpPr>
          <p:cNvPr id="23" name="Straight Arrow Connector 22">
            <a:extLst>
              <a:ext uri="{FF2B5EF4-FFF2-40B4-BE49-F238E27FC236}">
                <a16:creationId xmlns:a16="http://schemas.microsoft.com/office/drawing/2014/main" id="{33908A1E-D647-0EFA-34E4-31674BC83D4D}"/>
              </a:ext>
            </a:extLst>
          </p:cNvPr>
          <p:cNvCxnSpPr>
            <a:cxnSpLocks/>
            <a:stCxn id="22" idx="0"/>
          </p:cNvCxnSpPr>
          <p:nvPr/>
        </p:nvCxnSpPr>
        <p:spPr>
          <a:xfrm flipH="1" flipV="1">
            <a:off x="5623715" y="4502860"/>
            <a:ext cx="467462" cy="9479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729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0687E-D2AC-D06C-059C-FEF435BBD8E2}"/>
              </a:ext>
            </a:extLst>
          </p:cNvPr>
          <p:cNvSpPr>
            <a:spLocks noGrp="1"/>
          </p:cNvSpPr>
          <p:nvPr>
            <p:ph type="title"/>
          </p:nvPr>
        </p:nvSpPr>
        <p:spPr/>
        <p:txBody>
          <a:bodyPr/>
          <a:lstStyle/>
          <a:p>
            <a:r>
              <a:rPr lang="en-AU"/>
              <a:t>Previous Research on ML models </a:t>
            </a:r>
          </a:p>
        </p:txBody>
      </p:sp>
      <p:sp>
        <p:nvSpPr>
          <p:cNvPr id="3" name="Content Placeholder 2">
            <a:extLst>
              <a:ext uri="{FF2B5EF4-FFF2-40B4-BE49-F238E27FC236}">
                <a16:creationId xmlns:a16="http://schemas.microsoft.com/office/drawing/2014/main" id="{C41FC465-726D-7AAD-1FD7-F3CBA09DC78C}"/>
              </a:ext>
            </a:extLst>
          </p:cNvPr>
          <p:cNvSpPr>
            <a:spLocks noGrp="1"/>
          </p:cNvSpPr>
          <p:nvPr>
            <p:ph idx="1"/>
          </p:nvPr>
        </p:nvSpPr>
        <p:spPr/>
        <p:txBody>
          <a:bodyPr vert="horz" lIns="91440" tIns="45720" rIns="91440" bIns="45720" rtlCol="0" anchor="t">
            <a:normAutofit/>
          </a:bodyPr>
          <a:lstStyle/>
          <a:p>
            <a:pPr marL="514350" indent="-514350">
              <a:buAutoNum type="arabicPeriod"/>
            </a:pPr>
            <a:r>
              <a:rPr lang="en-AU"/>
              <a:t>Using graph properties (other datasets)</a:t>
            </a:r>
          </a:p>
          <a:p>
            <a:pPr marL="514350" indent="-514350">
              <a:buAutoNum type="arabicPeriod"/>
            </a:pPr>
            <a:r>
              <a:rPr lang="en-AU"/>
              <a:t>Using Molecular fingerprint similarity analysis (other datasets)</a:t>
            </a:r>
            <a:endParaRPr lang="en-AU">
              <a:ea typeface="Calibri"/>
              <a:cs typeface="Calibri"/>
            </a:endParaRPr>
          </a:p>
        </p:txBody>
      </p:sp>
      <p:sp>
        <p:nvSpPr>
          <p:cNvPr id="4" name="Date Placeholder 3">
            <a:extLst>
              <a:ext uri="{FF2B5EF4-FFF2-40B4-BE49-F238E27FC236}">
                <a16:creationId xmlns:a16="http://schemas.microsoft.com/office/drawing/2014/main" id="{365F8A02-7329-E52F-169A-4EBC1932A526}"/>
              </a:ext>
            </a:extLst>
          </p:cNvPr>
          <p:cNvSpPr>
            <a:spLocks noGrp="1"/>
          </p:cNvSpPr>
          <p:nvPr>
            <p:ph type="dt" sz="half" idx="10"/>
          </p:nvPr>
        </p:nvSpPr>
        <p:spPr/>
        <p:txBody>
          <a:bodyPr/>
          <a:lstStyle/>
          <a:p>
            <a:fld id="{522B7D7F-BD91-354A-8580-9EA35C2AFC94}" type="datetime1">
              <a:rPr lang="en-AU" smtClean="0"/>
              <a:t>20/10/2025</a:t>
            </a:fld>
            <a:endParaRPr lang="en-AU"/>
          </a:p>
        </p:txBody>
      </p:sp>
      <p:sp>
        <p:nvSpPr>
          <p:cNvPr id="5" name="Footer Placeholder 4">
            <a:extLst>
              <a:ext uri="{FF2B5EF4-FFF2-40B4-BE49-F238E27FC236}">
                <a16:creationId xmlns:a16="http://schemas.microsoft.com/office/drawing/2014/main" id="{5B0881F4-37E9-EBB3-FAD9-4BADCB9AFFC8}"/>
              </a:ext>
            </a:extLst>
          </p:cNvPr>
          <p:cNvSpPr>
            <a:spLocks noGrp="1"/>
          </p:cNvSpPr>
          <p:nvPr>
            <p:ph type="ftr" sz="quarter" idx="11"/>
          </p:nvPr>
        </p:nvSpPr>
        <p:spPr/>
        <p:txBody>
          <a:bodyPr/>
          <a:lstStyle/>
          <a:p>
            <a:r>
              <a:rPr lang="en-AU"/>
              <a:t>A Multi-Method Approach to Molecular Activity Prediction</a:t>
            </a:r>
          </a:p>
        </p:txBody>
      </p:sp>
      <p:sp>
        <p:nvSpPr>
          <p:cNvPr id="6" name="Slide Number Placeholder 5">
            <a:extLst>
              <a:ext uri="{FF2B5EF4-FFF2-40B4-BE49-F238E27FC236}">
                <a16:creationId xmlns:a16="http://schemas.microsoft.com/office/drawing/2014/main" id="{5E949317-AA5F-FC97-08AD-3E540486FC4B}"/>
              </a:ext>
            </a:extLst>
          </p:cNvPr>
          <p:cNvSpPr>
            <a:spLocks noGrp="1"/>
          </p:cNvSpPr>
          <p:nvPr>
            <p:ph type="sldNum" sz="quarter" idx="12"/>
          </p:nvPr>
        </p:nvSpPr>
        <p:spPr/>
        <p:txBody>
          <a:bodyPr/>
          <a:lstStyle/>
          <a:p>
            <a:fld id="{BDFE8AA4-FEF7-A840-AF01-B040DC34D9F0}" type="slidenum">
              <a:rPr lang="en-AU" smtClean="0"/>
              <a:t>42</a:t>
            </a:fld>
            <a:endParaRPr lang="en-AU"/>
          </a:p>
        </p:txBody>
      </p:sp>
      <p:pic>
        <p:nvPicPr>
          <p:cNvPr id="8" name="Picture 7">
            <a:extLst>
              <a:ext uri="{FF2B5EF4-FFF2-40B4-BE49-F238E27FC236}">
                <a16:creationId xmlns:a16="http://schemas.microsoft.com/office/drawing/2014/main" id="{87F25A12-4F5B-710F-81B8-D3202814EE8F}"/>
              </a:ext>
            </a:extLst>
          </p:cNvPr>
          <p:cNvPicPr>
            <a:picLocks noChangeAspect="1"/>
          </p:cNvPicPr>
          <p:nvPr/>
        </p:nvPicPr>
        <p:blipFill>
          <a:blip r:embed="rId3"/>
          <a:stretch>
            <a:fillRect/>
          </a:stretch>
        </p:blipFill>
        <p:spPr>
          <a:xfrm>
            <a:off x="838200" y="3310900"/>
            <a:ext cx="4456517" cy="1818056"/>
          </a:xfrm>
          <a:prstGeom prst="rect">
            <a:avLst/>
          </a:prstGeom>
        </p:spPr>
      </p:pic>
      <p:pic>
        <p:nvPicPr>
          <p:cNvPr id="9" name="Picture 8">
            <a:extLst>
              <a:ext uri="{FF2B5EF4-FFF2-40B4-BE49-F238E27FC236}">
                <a16:creationId xmlns:a16="http://schemas.microsoft.com/office/drawing/2014/main" id="{700589FC-35F1-6A38-9249-B8654AE0E3BF}"/>
              </a:ext>
            </a:extLst>
          </p:cNvPr>
          <p:cNvPicPr>
            <a:picLocks noChangeAspect="1"/>
          </p:cNvPicPr>
          <p:nvPr/>
        </p:nvPicPr>
        <p:blipFill>
          <a:blip r:embed="rId4"/>
          <a:stretch>
            <a:fillRect/>
          </a:stretch>
        </p:blipFill>
        <p:spPr>
          <a:xfrm>
            <a:off x="6320170" y="2940518"/>
            <a:ext cx="4580860" cy="2558819"/>
          </a:xfrm>
          <a:prstGeom prst="rect">
            <a:avLst/>
          </a:prstGeom>
        </p:spPr>
      </p:pic>
      <p:sp>
        <p:nvSpPr>
          <p:cNvPr id="10" name="TextBox 9">
            <a:extLst>
              <a:ext uri="{FF2B5EF4-FFF2-40B4-BE49-F238E27FC236}">
                <a16:creationId xmlns:a16="http://schemas.microsoft.com/office/drawing/2014/main" id="{97C0ACE6-16D5-25AE-07F2-6AEDB853B9A2}"/>
              </a:ext>
            </a:extLst>
          </p:cNvPr>
          <p:cNvSpPr txBox="1"/>
          <p:nvPr/>
        </p:nvSpPr>
        <p:spPr>
          <a:xfrm>
            <a:off x="838200" y="5442378"/>
            <a:ext cx="8242005" cy="1015663"/>
          </a:xfrm>
          <a:prstGeom prst="rect">
            <a:avLst/>
          </a:prstGeom>
          <a:noFill/>
        </p:spPr>
        <p:txBody>
          <a:bodyPr wrap="square" rtlCol="0">
            <a:spAutoFit/>
          </a:bodyPr>
          <a:lstStyle/>
          <a:p>
            <a:r>
              <a:rPr lang="en-AU" sz="1000"/>
              <a:t>1. Wen-Xing Li, Xin Tong, Peng-Peng Yang, Yang Zheng, Ji-Hao Liang, Gong-Hua Li, </a:t>
            </a:r>
            <a:r>
              <a:rPr lang="en-AU" sz="1000" err="1"/>
              <a:t>Dahai</a:t>
            </a:r>
            <a:r>
              <a:rPr lang="en-AU" sz="1000"/>
              <a:t> Liu, Dao-Gang Guan, &amp; Shao-Xing Dai.</a:t>
            </a:r>
          </a:p>
          <a:p>
            <a:r>
              <a:rPr lang="en-AU" sz="1000"/>
              <a:t>“Screening of antibacterial compounds with novel structure from the FDA approved drugs using machine learning methods.”</a:t>
            </a:r>
          </a:p>
          <a:p>
            <a:r>
              <a:rPr lang="en-AU" sz="1000" i="1"/>
              <a:t>Available at:</a:t>
            </a:r>
            <a:r>
              <a:rPr lang="en-AU" sz="1000"/>
              <a:t> </a:t>
            </a:r>
            <a:r>
              <a:rPr lang="en-AU" sz="1000">
                <a:hlinkClick r:id="rId5"/>
              </a:rPr>
              <a:t>ResearchGate</a:t>
            </a:r>
            <a:endParaRPr lang="en-AU" sz="1000"/>
          </a:p>
          <a:p>
            <a:r>
              <a:rPr lang="en-AU" sz="1000"/>
              <a:t>2. Saiful Islam, Md. Nahid Hasan, </a:t>
            </a:r>
            <a:r>
              <a:rPr lang="en-AU" sz="1000" err="1"/>
              <a:t>Pitambar</a:t>
            </a:r>
            <a:r>
              <a:rPr lang="en-AU" sz="1000"/>
              <a:t> </a:t>
            </a:r>
            <a:r>
              <a:rPr lang="en-AU" sz="1000" err="1"/>
              <a:t>Khanra</a:t>
            </a:r>
            <a:r>
              <a:rPr lang="en-AU" sz="1000"/>
              <a:t>.</a:t>
            </a:r>
          </a:p>
          <a:p>
            <a:r>
              <a:rPr lang="en-AU" sz="1000"/>
              <a:t>“A Structural Feature-Based Approach for Comprehensive Graph Classification.”</a:t>
            </a:r>
          </a:p>
          <a:p>
            <a:r>
              <a:rPr lang="en-AU" sz="1000" i="1"/>
              <a:t>Preprint available at:</a:t>
            </a:r>
            <a:r>
              <a:rPr lang="en-AU" sz="1000"/>
              <a:t> </a:t>
            </a:r>
            <a:r>
              <a:rPr lang="en-AU" sz="1000">
                <a:hlinkClick r:id="rId6"/>
              </a:rPr>
              <a:t>arXiv:2408.05474v1</a:t>
            </a:r>
            <a:endParaRPr lang="en-AU" sz="1000"/>
          </a:p>
        </p:txBody>
      </p:sp>
    </p:spTree>
    <p:extLst>
      <p:ext uri="{BB962C8B-B14F-4D97-AF65-F5344CB8AC3E}">
        <p14:creationId xmlns:p14="http://schemas.microsoft.com/office/powerpoint/2010/main" val="3418074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6EF9408-0F10-A144-BB2E-A47DB2C76B77}"/>
              </a:ext>
            </a:extLst>
          </p:cNvPr>
          <p:cNvSpPr>
            <a:spLocks noGrp="1"/>
          </p:cNvSpPr>
          <p:nvPr>
            <p:ph type="title"/>
          </p:nvPr>
        </p:nvSpPr>
        <p:spPr/>
        <p:txBody>
          <a:bodyPr/>
          <a:lstStyle/>
          <a:p>
            <a:r>
              <a:rPr lang="sv-SE" err="1">
                <a:ea typeface="Calibri Light"/>
                <a:cs typeface="Calibri Light"/>
              </a:rPr>
              <a:t>Previous</a:t>
            </a:r>
            <a:r>
              <a:rPr lang="sv-SE">
                <a:ea typeface="Calibri Light"/>
                <a:cs typeface="Calibri Light"/>
              </a:rPr>
              <a:t> Research on GNN</a:t>
            </a:r>
          </a:p>
        </p:txBody>
      </p:sp>
      <p:sp>
        <p:nvSpPr>
          <p:cNvPr id="3" name="Platshållare för innehåll 2">
            <a:extLst>
              <a:ext uri="{FF2B5EF4-FFF2-40B4-BE49-F238E27FC236}">
                <a16:creationId xmlns:a16="http://schemas.microsoft.com/office/drawing/2014/main" id="{5CC65B3F-7409-3054-CD2B-44B6E9721B1E}"/>
              </a:ext>
            </a:extLst>
          </p:cNvPr>
          <p:cNvSpPr>
            <a:spLocks noGrp="1"/>
          </p:cNvSpPr>
          <p:nvPr>
            <p:ph idx="1"/>
          </p:nvPr>
        </p:nvSpPr>
        <p:spPr/>
        <p:txBody>
          <a:bodyPr vert="horz" lIns="91440" tIns="45720" rIns="91440" bIns="45720" rtlCol="0" anchor="t">
            <a:normAutofit/>
          </a:bodyPr>
          <a:lstStyle/>
          <a:p>
            <a:r>
              <a:rPr lang="sv-SE">
                <a:ea typeface="Calibri"/>
                <a:cs typeface="Calibri"/>
              </a:rPr>
              <a:t>GNN </a:t>
            </a:r>
            <a:r>
              <a:rPr lang="sv-SE" err="1">
                <a:ea typeface="Calibri"/>
                <a:cs typeface="Calibri"/>
              </a:rPr>
              <a:t>benchmarks</a:t>
            </a:r>
            <a:r>
              <a:rPr lang="sv-SE">
                <a:ea typeface="Calibri"/>
                <a:cs typeface="Calibri"/>
              </a:rPr>
              <a:t> for </a:t>
            </a:r>
            <a:r>
              <a:rPr lang="sv-SE" err="1">
                <a:ea typeface="Calibri"/>
                <a:cs typeface="Calibri"/>
              </a:rPr>
              <a:t>some</a:t>
            </a:r>
            <a:r>
              <a:rPr lang="sv-SE">
                <a:ea typeface="Calibri"/>
                <a:cs typeface="Calibri"/>
              </a:rPr>
              <a:t> </a:t>
            </a:r>
            <a:r>
              <a:rPr lang="sv-SE" err="1">
                <a:ea typeface="Calibri"/>
                <a:cs typeface="Calibri"/>
              </a:rPr>
              <a:t>TUDatasets</a:t>
            </a:r>
            <a:endParaRPr lang="sv-SE" err="1"/>
          </a:p>
        </p:txBody>
      </p:sp>
      <p:sp>
        <p:nvSpPr>
          <p:cNvPr id="4" name="Platshållare för datum 3">
            <a:extLst>
              <a:ext uri="{FF2B5EF4-FFF2-40B4-BE49-F238E27FC236}">
                <a16:creationId xmlns:a16="http://schemas.microsoft.com/office/drawing/2014/main" id="{5A072896-DFA3-A1D9-9D0B-B78BBFF99E0B}"/>
              </a:ext>
            </a:extLst>
          </p:cNvPr>
          <p:cNvSpPr>
            <a:spLocks noGrp="1"/>
          </p:cNvSpPr>
          <p:nvPr>
            <p:ph type="dt" sz="half" idx="10"/>
          </p:nvPr>
        </p:nvSpPr>
        <p:spPr/>
        <p:txBody>
          <a:bodyPr/>
          <a:lstStyle/>
          <a:p>
            <a:fld id="{522B7D7F-BD91-354A-8580-9EA35C2AFC94}" type="datetime1">
              <a:rPr lang="en-AU" smtClean="0"/>
              <a:t>20/10/2025</a:t>
            </a:fld>
            <a:endParaRPr lang="en-AU"/>
          </a:p>
        </p:txBody>
      </p:sp>
      <p:sp>
        <p:nvSpPr>
          <p:cNvPr id="5" name="Platshållare för sidfot 4">
            <a:extLst>
              <a:ext uri="{FF2B5EF4-FFF2-40B4-BE49-F238E27FC236}">
                <a16:creationId xmlns:a16="http://schemas.microsoft.com/office/drawing/2014/main" id="{44BCAEE1-7219-4D3C-8BC5-AF791EFED21A}"/>
              </a:ext>
            </a:extLst>
          </p:cNvPr>
          <p:cNvSpPr>
            <a:spLocks noGrp="1"/>
          </p:cNvSpPr>
          <p:nvPr>
            <p:ph type="ftr" sz="quarter" idx="11"/>
          </p:nvPr>
        </p:nvSpPr>
        <p:spPr/>
        <p:txBody>
          <a:bodyPr/>
          <a:lstStyle/>
          <a:p>
            <a:r>
              <a:rPr lang="en-AU"/>
              <a:t>A Multi-Method Approach to Molecular Activity Prediction</a:t>
            </a:r>
          </a:p>
        </p:txBody>
      </p:sp>
      <p:sp>
        <p:nvSpPr>
          <p:cNvPr id="6" name="Platshållare för bildnummer 5">
            <a:extLst>
              <a:ext uri="{FF2B5EF4-FFF2-40B4-BE49-F238E27FC236}">
                <a16:creationId xmlns:a16="http://schemas.microsoft.com/office/drawing/2014/main" id="{9F08CC29-50B1-B747-0E83-5DB257EE324A}"/>
              </a:ext>
            </a:extLst>
          </p:cNvPr>
          <p:cNvSpPr>
            <a:spLocks noGrp="1"/>
          </p:cNvSpPr>
          <p:nvPr>
            <p:ph type="sldNum" sz="quarter" idx="12"/>
          </p:nvPr>
        </p:nvSpPr>
        <p:spPr/>
        <p:txBody>
          <a:bodyPr/>
          <a:lstStyle/>
          <a:p>
            <a:fld id="{BDFE8AA4-FEF7-A840-AF01-B040DC34D9F0}" type="slidenum">
              <a:rPr lang="en-AU" smtClean="0"/>
              <a:t>43</a:t>
            </a:fld>
            <a:endParaRPr lang="en-AU"/>
          </a:p>
        </p:txBody>
      </p:sp>
      <p:pic>
        <p:nvPicPr>
          <p:cNvPr id="7" name="Bildobjekt 6" descr="En bild som visar text, skärmbild, Teckensnitt, nummer&#10;&#10;AI-genererat innehåll kan vara felaktigt.">
            <a:extLst>
              <a:ext uri="{FF2B5EF4-FFF2-40B4-BE49-F238E27FC236}">
                <a16:creationId xmlns:a16="http://schemas.microsoft.com/office/drawing/2014/main" id="{38152518-BADA-E58C-E596-9F904FF621F0}"/>
              </a:ext>
            </a:extLst>
          </p:cNvPr>
          <p:cNvPicPr>
            <a:picLocks noChangeAspect="1"/>
          </p:cNvPicPr>
          <p:nvPr/>
        </p:nvPicPr>
        <p:blipFill>
          <a:blip r:embed="rId3"/>
          <a:stretch>
            <a:fillRect/>
          </a:stretch>
        </p:blipFill>
        <p:spPr>
          <a:xfrm>
            <a:off x="5649698" y="2998393"/>
            <a:ext cx="6322631" cy="1995324"/>
          </a:xfrm>
          <a:prstGeom prst="rect">
            <a:avLst/>
          </a:prstGeom>
        </p:spPr>
      </p:pic>
      <p:pic>
        <p:nvPicPr>
          <p:cNvPr id="8" name="Bildobjekt 7" descr="MapReduce based convolutional graph neural networks: A comprehensive review  - ScienceDirect">
            <a:extLst>
              <a:ext uri="{FF2B5EF4-FFF2-40B4-BE49-F238E27FC236}">
                <a16:creationId xmlns:a16="http://schemas.microsoft.com/office/drawing/2014/main" id="{68A4E3ED-F139-687F-7DA0-1781D1142590}"/>
              </a:ext>
            </a:extLst>
          </p:cNvPr>
          <p:cNvPicPr>
            <a:picLocks noChangeAspect="1"/>
          </p:cNvPicPr>
          <p:nvPr/>
        </p:nvPicPr>
        <p:blipFill>
          <a:blip r:embed="rId4"/>
          <a:stretch>
            <a:fillRect/>
          </a:stretch>
        </p:blipFill>
        <p:spPr>
          <a:xfrm>
            <a:off x="762000" y="2739422"/>
            <a:ext cx="4558145" cy="2529083"/>
          </a:xfrm>
          <a:prstGeom prst="rect">
            <a:avLst/>
          </a:prstGeom>
        </p:spPr>
      </p:pic>
      <p:sp>
        <p:nvSpPr>
          <p:cNvPr id="10" name="TextBox 9">
            <a:extLst>
              <a:ext uri="{FF2B5EF4-FFF2-40B4-BE49-F238E27FC236}">
                <a16:creationId xmlns:a16="http://schemas.microsoft.com/office/drawing/2014/main" id="{2E2C89A8-D622-A28D-1E47-41A9F6653016}"/>
              </a:ext>
            </a:extLst>
          </p:cNvPr>
          <p:cNvSpPr txBox="1"/>
          <p:nvPr/>
        </p:nvSpPr>
        <p:spPr>
          <a:xfrm>
            <a:off x="838200" y="5927287"/>
            <a:ext cx="8242005" cy="246221"/>
          </a:xfrm>
          <a:prstGeom prst="rect">
            <a:avLst/>
          </a:prstGeom>
          <a:noFill/>
        </p:spPr>
        <p:txBody>
          <a:bodyPr wrap="square" lIns="91440" tIns="45720" rIns="91440" bIns="45720" rtlCol="0" anchor="t">
            <a:spAutoFit/>
          </a:bodyPr>
          <a:lstStyle/>
          <a:p>
            <a:r>
              <a:rPr lang="en-AU" sz="1000"/>
              <a:t>1. </a:t>
            </a:r>
            <a:r>
              <a:rPr lang="en-AU" sz="1000" b="1" err="1"/>
              <a:t>TUDataset</a:t>
            </a:r>
            <a:r>
              <a:rPr lang="en-AU" sz="1000" b="1"/>
              <a:t>: A collection of benchmark datasets for learning with graphs</a:t>
            </a:r>
            <a:endParaRPr lang="en-US"/>
          </a:p>
        </p:txBody>
      </p:sp>
    </p:spTree>
    <p:extLst>
      <p:ext uri="{BB962C8B-B14F-4D97-AF65-F5344CB8AC3E}">
        <p14:creationId xmlns:p14="http://schemas.microsoft.com/office/powerpoint/2010/main" val="33508029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FA87A-CAD4-47E9-10A8-26C021CF1F96}"/>
              </a:ext>
            </a:extLst>
          </p:cNvPr>
          <p:cNvSpPr>
            <a:spLocks noGrp="1"/>
          </p:cNvSpPr>
          <p:nvPr>
            <p:ph type="title"/>
          </p:nvPr>
        </p:nvSpPr>
        <p:spPr>
          <a:xfrm>
            <a:off x="838200" y="365125"/>
            <a:ext cx="10515600" cy="1325563"/>
          </a:xfrm>
        </p:spPr>
        <p:txBody>
          <a:bodyPr/>
          <a:lstStyle/>
          <a:p>
            <a:r>
              <a:rPr lang="en-AU"/>
              <a:t>Graph visualization </a:t>
            </a:r>
            <a:r>
              <a:rPr lang="en-AU" sz="4400" b="1">
                <a:solidFill>
                  <a:schemeClr val="accent1"/>
                </a:solidFill>
              </a:rPr>
              <a:t>DHFR</a:t>
            </a:r>
            <a:endParaRPr lang="en-AU"/>
          </a:p>
        </p:txBody>
      </p:sp>
      <p:pic>
        <p:nvPicPr>
          <p:cNvPr id="9" name="Content Placeholder 8">
            <a:extLst>
              <a:ext uri="{FF2B5EF4-FFF2-40B4-BE49-F238E27FC236}">
                <a16:creationId xmlns:a16="http://schemas.microsoft.com/office/drawing/2014/main" id="{6CB15EAF-80E9-D95F-EF55-A94DCE49893C}"/>
              </a:ext>
            </a:extLst>
          </p:cNvPr>
          <p:cNvPicPr>
            <a:picLocks noGrp="1" noChangeAspect="1"/>
          </p:cNvPicPr>
          <p:nvPr>
            <p:ph idx="1"/>
          </p:nvPr>
        </p:nvPicPr>
        <p:blipFill>
          <a:blip r:embed="rId2"/>
          <a:stretch>
            <a:fillRect/>
          </a:stretch>
        </p:blipFill>
        <p:spPr>
          <a:xfrm>
            <a:off x="2839655" y="1449251"/>
            <a:ext cx="6512689" cy="2645621"/>
          </a:xfrm>
        </p:spPr>
      </p:pic>
      <p:sp>
        <p:nvSpPr>
          <p:cNvPr id="4" name="Footer Placeholder 3">
            <a:extLst>
              <a:ext uri="{FF2B5EF4-FFF2-40B4-BE49-F238E27FC236}">
                <a16:creationId xmlns:a16="http://schemas.microsoft.com/office/drawing/2014/main" id="{11B9B702-84CA-9507-76A9-3C993EF321B7}"/>
              </a:ext>
            </a:extLst>
          </p:cNvPr>
          <p:cNvSpPr>
            <a:spLocks noGrp="1"/>
          </p:cNvSpPr>
          <p:nvPr>
            <p:ph type="ftr" sz="quarter" idx="11"/>
          </p:nvPr>
        </p:nvSpPr>
        <p:spPr/>
        <p:txBody>
          <a:bodyPr/>
          <a:lstStyle/>
          <a:p>
            <a:r>
              <a:rPr lang="en-AU"/>
              <a:t>A Multi-Method Approach to Molecular Activity Prediction</a:t>
            </a:r>
          </a:p>
        </p:txBody>
      </p:sp>
      <p:sp>
        <p:nvSpPr>
          <p:cNvPr id="5" name="Slide Number Placeholder 4">
            <a:extLst>
              <a:ext uri="{FF2B5EF4-FFF2-40B4-BE49-F238E27FC236}">
                <a16:creationId xmlns:a16="http://schemas.microsoft.com/office/drawing/2014/main" id="{57BDB2EE-A5D4-3F34-5418-1FE26DB62E58}"/>
              </a:ext>
            </a:extLst>
          </p:cNvPr>
          <p:cNvSpPr>
            <a:spLocks noGrp="1"/>
          </p:cNvSpPr>
          <p:nvPr>
            <p:ph type="sldNum" sz="quarter" idx="12"/>
          </p:nvPr>
        </p:nvSpPr>
        <p:spPr/>
        <p:txBody>
          <a:bodyPr/>
          <a:lstStyle/>
          <a:p>
            <a:fld id="{BDFE8AA4-FEF7-A840-AF01-B040DC34D9F0}" type="slidenum">
              <a:rPr lang="en-AU" smtClean="0"/>
              <a:t>44</a:t>
            </a:fld>
            <a:endParaRPr lang="en-AU"/>
          </a:p>
        </p:txBody>
      </p:sp>
      <p:sp>
        <p:nvSpPr>
          <p:cNvPr id="6" name="Date Placeholder 5">
            <a:extLst>
              <a:ext uri="{FF2B5EF4-FFF2-40B4-BE49-F238E27FC236}">
                <a16:creationId xmlns:a16="http://schemas.microsoft.com/office/drawing/2014/main" id="{6683AEB3-A470-B620-ED95-D26205221C43}"/>
              </a:ext>
            </a:extLst>
          </p:cNvPr>
          <p:cNvSpPr>
            <a:spLocks noGrp="1"/>
          </p:cNvSpPr>
          <p:nvPr>
            <p:ph type="dt" sz="half" idx="10"/>
          </p:nvPr>
        </p:nvSpPr>
        <p:spPr/>
        <p:txBody>
          <a:bodyPr/>
          <a:lstStyle/>
          <a:p>
            <a:fld id="{42226ABB-9F04-254D-9528-B003C2FFDA22}" type="datetime1">
              <a:rPr lang="en-AU" smtClean="0"/>
              <a:pPr/>
              <a:t>20/10/2025</a:t>
            </a:fld>
            <a:endParaRPr lang="en-AU"/>
          </a:p>
        </p:txBody>
      </p:sp>
      <p:pic>
        <p:nvPicPr>
          <p:cNvPr id="8" name="Picture 7">
            <a:extLst>
              <a:ext uri="{FF2B5EF4-FFF2-40B4-BE49-F238E27FC236}">
                <a16:creationId xmlns:a16="http://schemas.microsoft.com/office/drawing/2014/main" id="{AE2B2CF8-ADE6-CAAD-A850-00C1161A8212}"/>
              </a:ext>
            </a:extLst>
          </p:cNvPr>
          <p:cNvPicPr>
            <a:picLocks noChangeAspect="1"/>
          </p:cNvPicPr>
          <p:nvPr/>
        </p:nvPicPr>
        <p:blipFill>
          <a:blip r:embed="rId3"/>
          <a:stretch>
            <a:fillRect/>
          </a:stretch>
        </p:blipFill>
        <p:spPr>
          <a:xfrm>
            <a:off x="3667727" y="3893027"/>
            <a:ext cx="4663633" cy="2384867"/>
          </a:xfrm>
          <a:prstGeom prst="rect">
            <a:avLst/>
          </a:prstGeom>
        </p:spPr>
      </p:pic>
      <p:sp>
        <p:nvSpPr>
          <p:cNvPr id="3" name="TextBox 2">
            <a:extLst>
              <a:ext uri="{FF2B5EF4-FFF2-40B4-BE49-F238E27FC236}">
                <a16:creationId xmlns:a16="http://schemas.microsoft.com/office/drawing/2014/main" id="{E9A5CB71-DB0A-3F60-86D8-94679B4095E3}"/>
              </a:ext>
            </a:extLst>
          </p:cNvPr>
          <p:cNvSpPr txBox="1"/>
          <p:nvPr/>
        </p:nvSpPr>
        <p:spPr>
          <a:xfrm>
            <a:off x="839396" y="5010814"/>
            <a:ext cx="2060897" cy="646331"/>
          </a:xfrm>
          <a:prstGeom prst="rect">
            <a:avLst/>
          </a:prstGeom>
          <a:noFill/>
          <a:ln w="28575">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Calibri"/>
                <a:cs typeface="Calibri"/>
              </a:rPr>
              <a:t>RDKit</a:t>
            </a:r>
            <a:r>
              <a:rPr lang="en-US">
                <a:ea typeface="Calibri"/>
                <a:cs typeface="Calibri"/>
              </a:rPr>
              <a:t> Representation</a:t>
            </a:r>
            <a:endParaRPr lang="en-US"/>
          </a:p>
        </p:txBody>
      </p:sp>
      <p:cxnSp>
        <p:nvCxnSpPr>
          <p:cNvPr id="7" name="Straight Arrow Connector 6">
            <a:extLst>
              <a:ext uri="{FF2B5EF4-FFF2-40B4-BE49-F238E27FC236}">
                <a16:creationId xmlns:a16="http://schemas.microsoft.com/office/drawing/2014/main" id="{4097D89D-BE2B-D3C2-B017-F5FD2A843572}"/>
              </a:ext>
            </a:extLst>
          </p:cNvPr>
          <p:cNvCxnSpPr/>
          <p:nvPr/>
        </p:nvCxnSpPr>
        <p:spPr>
          <a:xfrm>
            <a:off x="2910288" y="5381297"/>
            <a:ext cx="759326" cy="7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137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63AB3-0384-4297-8519-5CE3172363D0}"/>
              </a:ext>
            </a:extLst>
          </p:cNvPr>
          <p:cNvSpPr>
            <a:spLocks noGrp="1"/>
          </p:cNvSpPr>
          <p:nvPr>
            <p:ph type="title"/>
          </p:nvPr>
        </p:nvSpPr>
        <p:spPr>
          <a:xfrm>
            <a:off x="838200" y="365125"/>
            <a:ext cx="10515600" cy="1325563"/>
          </a:xfrm>
        </p:spPr>
        <p:txBody>
          <a:bodyPr anchor="ctr">
            <a:normAutofit/>
          </a:bodyPr>
          <a:lstStyle/>
          <a:p>
            <a:r>
              <a:rPr lang="en-AU"/>
              <a:t>Statistical Relevance </a:t>
            </a:r>
          </a:p>
        </p:txBody>
      </p:sp>
      <p:sp>
        <p:nvSpPr>
          <p:cNvPr id="4" name="Date Placeholder 3">
            <a:extLst>
              <a:ext uri="{FF2B5EF4-FFF2-40B4-BE49-F238E27FC236}">
                <a16:creationId xmlns:a16="http://schemas.microsoft.com/office/drawing/2014/main" id="{E91D1830-20D4-668D-BD9C-C43DCC1AEEFF}"/>
              </a:ext>
            </a:extLst>
          </p:cNvPr>
          <p:cNvSpPr>
            <a:spLocks noGrp="1"/>
          </p:cNvSpPr>
          <p:nvPr>
            <p:ph type="dt" sz="half" idx="10"/>
          </p:nvPr>
        </p:nvSpPr>
        <p:spPr>
          <a:xfrm>
            <a:off x="838200" y="6356350"/>
            <a:ext cx="2743200" cy="365125"/>
          </a:xfrm>
        </p:spPr>
        <p:txBody>
          <a:bodyPr anchor="ctr">
            <a:normAutofit/>
          </a:bodyPr>
          <a:lstStyle/>
          <a:p>
            <a:pPr>
              <a:spcAft>
                <a:spcPts val="600"/>
              </a:spcAft>
            </a:pPr>
            <a:fld id="{522B7D7F-BD91-354A-8580-9EA35C2AFC94}" type="datetime1">
              <a:rPr lang="en-AU" smtClean="0"/>
              <a:pPr>
                <a:spcAft>
                  <a:spcPts val="600"/>
                </a:spcAft>
              </a:pPr>
              <a:t>20/10/2025</a:t>
            </a:fld>
            <a:endParaRPr lang="en-AU"/>
          </a:p>
        </p:txBody>
      </p:sp>
      <p:sp>
        <p:nvSpPr>
          <p:cNvPr id="5" name="Footer Placeholder 4">
            <a:extLst>
              <a:ext uri="{FF2B5EF4-FFF2-40B4-BE49-F238E27FC236}">
                <a16:creationId xmlns:a16="http://schemas.microsoft.com/office/drawing/2014/main" id="{3AD8153D-9399-8FD6-2EBC-41D4938B578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AU"/>
              <a:t>A Multi-Method Approach to Molecular Activity Prediction</a:t>
            </a:r>
          </a:p>
        </p:txBody>
      </p:sp>
      <p:sp>
        <p:nvSpPr>
          <p:cNvPr id="6" name="Slide Number Placeholder 5">
            <a:extLst>
              <a:ext uri="{FF2B5EF4-FFF2-40B4-BE49-F238E27FC236}">
                <a16:creationId xmlns:a16="http://schemas.microsoft.com/office/drawing/2014/main" id="{2C778A98-534D-CF1C-BA3E-73EB2251A84C}"/>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DFE8AA4-FEF7-A840-AF01-B040DC34D9F0}" type="slidenum">
              <a:rPr lang="en-AU" smtClean="0"/>
              <a:pPr>
                <a:spcAft>
                  <a:spcPts val="600"/>
                </a:spcAft>
              </a:pPr>
              <a:t>45</a:t>
            </a:fld>
            <a:endParaRPr lang="en-AU"/>
          </a:p>
        </p:txBody>
      </p:sp>
      <mc:AlternateContent xmlns:mc="http://schemas.openxmlformats.org/markup-compatibility/2006" xmlns:a14="http://schemas.microsoft.com/office/drawing/2010/main">
        <mc:Choice Requires="a14">
          <p:graphicFrame>
            <p:nvGraphicFramePr>
              <p:cNvPr id="7" name="Table 8">
                <a:extLst>
                  <a:ext uri="{FF2B5EF4-FFF2-40B4-BE49-F238E27FC236}">
                    <a16:creationId xmlns:a16="http://schemas.microsoft.com/office/drawing/2014/main" id="{2F051770-B982-678F-3041-42A42775B7E8}"/>
                  </a:ext>
                </a:extLst>
              </p:cNvPr>
              <p:cNvGraphicFramePr>
                <a:graphicFrameLocks noGrp="1"/>
              </p:cNvGraphicFramePr>
              <p:nvPr>
                <p:extLst>
                  <p:ext uri="{D42A27DB-BD31-4B8C-83A1-F6EECF244321}">
                    <p14:modId xmlns:p14="http://schemas.microsoft.com/office/powerpoint/2010/main" val="3623203225"/>
                  </p:ext>
                </p:extLst>
              </p:nvPr>
            </p:nvGraphicFramePr>
            <p:xfrm>
              <a:off x="1404079" y="3096418"/>
              <a:ext cx="9383841" cy="2689785"/>
            </p:xfrm>
            <a:graphic>
              <a:graphicData uri="http://schemas.openxmlformats.org/drawingml/2006/table">
                <a:tbl>
                  <a:tblPr firstRow="1" bandRow="1">
                    <a:tableStyleId>{5C22544A-7EE6-4342-B048-85BDC9FD1C3A}</a:tableStyleId>
                  </a:tblPr>
                  <a:tblGrid>
                    <a:gridCol w="3127947">
                      <a:extLst>
                        <a:ext uri="{9D8B030D-6E8A-4147-A177-3AD203B41FA5}">
                          <a16:colId xmlns:a16="http://schemas.microsoft.com/office/drawing/2014/main" val="1099446220"/>
                        </a:ext>
                      </a:extLst>
                    </a:gridCol>
                    <a:gridCol w="3127947">
                      <a:extLst>
                        <a:ext uri="{9D8B030D-6E8A-4147-A177-3AD203B41FA5}">
                          <a16:colId xmlns:a16="http://schemas.microsoft.com/office/drawing/2014/main" val="3286931401"/>
                        </a:ext>
                      </a:extLst>
                    </a:gridCol>
                    <a:gridCol w="3127947">
                      <a:extLst>
                        <a:ext uri="{9D8B030D-6E8A-4147-A177-3AD203B41FA5}">
                          <a16:colId xmlns:a16="http://schemas.microsoft.com/office/drawing/2014/main" val="770532051"/>
                        </a:ext>
                      </a:extLst>
                    </a:gridCol>
                  </a:tblGrid>
                  <a:tr h="537957">
                    <a:tc>
                      <a:txBody>
                        <a:bodyPr/>
                        <a:lstStyle/>
                        <a:p>
                          <a:pPr algn="ctr"/>
                          <a:endParaRPr lang="en-AU" sz="2400"/>
                        </a:p>
                      </a:txBody>
                      <a:tcPr/>
                    </a:tc>
                    <a:tc>
                      <a:txBody>
                        <a:bodyPr/>
                        <a:lstStyle/>
                        <a:p>
                          <a:pPr algn="ctr"/>
                          <a:r>
                            <a:rPr lang="en-AU" sz="2400"/>
                            <a:t>t-value</a:t>
                          </a:r>
                        </a:p>
                      </a:txBody>
                      <a:tcPr/>
                    </a:tc>
                    <a:tc>
                      <a:txBody>
                        <a:bodyPr/>
                        <a:lstStyle/>
                        <a:p>
                          <a:pPr algn="ctr"/>
                          <a:r>
                            <a:rPr lang="en-AU" sz="2400"/>
                            <a:t>p-value</a:t>
                          </a:r>
                        </a:p>
                      </a:txBody>
                      <a:tcPr/>
                    </a:tc>
                    <a:extLst>
                      <a:ext uri="{0D108BD9-81ED-4DB2-BD59-A6C34878D82A}">
                        <a16:rowId xmlns:a16="http://schemas.microsoft.com/office/drawing/2014/main" val="1906204557"/>
                      </a:ext>
                    </a:extLst>
                  </a:tr>
                  <a:tr h="537957">
                    <a:tc>
                      <a:txBody>
                        <a:bodyPr/>
                        <a:lstStyle/>
                        <a:p>
                          <a:r>
                            <a:rPr lang="en-AU" sz="2400"/>
                            <a:t>Density</a:t>
                          </a:r>
                        </a:p>
                      </a:txBody>
                      <a:tcPr/>
                    </a:tc>
                    <a:tc>
                      <a:txBody>
                        <a:bodyPr/>
                        <a:lstStyle/>
                        <a:p>
                          <a:pPr algn="ctr"/>
                          <a:r>
                            <a:rPr lang="en-AU" sz="2400"/>
                            <a:t>5.242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AU" sz="2400" i="1" dirty="0" smtClean="0">
                                        <a:latin typeface="Cambria Math" panose="02040503050406030204" pitchFamily="18" charset="0"/>
                                      </a:rPr>
                                    </m:ctrlPr>
                                  </m:sSupPr>
                                  <m:e>
                                    <m:r>
                                      <a:rPr lang="de-DE" sz="2400" b="0" i="1" dirty="0" smtClean="0">
                                        <a:latin typeface="Cambria Math" panose="02040503050406030204" pitchFamily="18" charset="0"/>
                                      </a:rPr>
                                      <m:t>2.08</m:t>
                                    </m:r>
                                    <m:r>
                                      <a:rPr lang="de-DE" sz="2400" b="0" i="1" dirty="0" smtClean="0">
                                        <a:latin typeface="Cambria Math" panose="02040503050406030204" pitchFamily="18" charset="0"/>
                                      </a:rPr>
                                      <m:t>𝑒</m:t>
                                    </m:r>
                                  </m:e>
                                  <m:sup>
                                    <m:r>
                                      <a:rPr lang="de-DE" sz="2400" b="0" i="1" dirty="0" smtClean="0">
                                        <a:latin typeface="Cambria Math" panose="02040503050406030204" pitchFamily="18" charset="0"/>
                                      </a:rPr>
                                      <m:t>−7</m:t>
                                    </m:r>
                                  </m:sup>
                                </m:sSup>
                              </m:oMath>
                            </m:oMathPara>
                          </a14:m>
                          <a:endParaRPr lang="en-GB" sz="2400"/>
                        </a:p>
                      </a:txBody>
                      <a:tcPr/>
                    </a:tc>
                    <a:extLst>
                      <a:ext uri="{0D108BD9-81ED-4DB2-BD59-A6C34878D82A}">
                        <a16:rowId xmlns:a16="http://schemas.microsoft.com/office/drawing/2014/main" val="1752435773"/>
                      </a:ext>
                    </a:extLst>
                  </a:tr>
                  <a:tr h="537957">
                    <a:tc>
                      <a:txBody>
                        <a:bodyPr/>
                        <a:lstStyle/>
                        <a:p>
                          <a:r>
                            <a:rPr lang="en-AU" sz="2400"/>
                            <a:t>SPID</a:t>
                          </a:r>
                        </a:p>
                      </a:txBody>
                      <a:tcPr/>
                    </a:tc>
                    <a:tc>
                      <a:txBody>
                        <a:bodyPr/>
                        <a:lstStyle/>
                        <a:p>
                          <a:pPr algn="ctr"/>
                          <a:r>
                            <a:rPr lang="en-AU" sz="2400"/>
                            <a:t>-4.218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AU" sz="2400" i="1" dirty="0" smtClean="0">
                                        <a:latin typeface="Cambria Math" panose="02040503050406030204" pitchFamily="18" charset="0"/>
                                      </a:rPr>
                                    </m:ctrlPr>
                                  </m:sSupPr>
                                  <m:e>
                                    <m:r>
                                      <a:rPr lang="de-DE" sz="2400" b="0" i="1" dirty="0" smtClean="0">
                                        <a:latin typeface="Cambria Math" panose="02040503050406030204" pitchFamily="18" charset="0"/>
                                      </a:rPr>
                                      <m:t>2.8</m:t>
                                    </m:r>
                                    <m:r>
                                      <a:rPr lang="de-DE" sz="2400" b="0" i="1" dirty="0" smtClean="0">
                                        <a:latin typeface="Cambria Math" panose="02040503050406030204" pitchFamily="18" charset="0"/>
                                      </a:rPr>
                                      <m:t>𝑒</m:t>
                                    </m:r>
                                  </m:e>
                                  <m:sup>
                                    <m:r>
                                      <a:rPr lang="de-DE" sz="2400" b="0" i="1" dirty="0" smtClean="0">
                                        <a:latin typeface="Cambria Math" panose="02040503050406030204" pitchFamily="18" charset="0"/>
                                      </a:rPr>
                                      <m:t>−5</m:t>
                                    </m:r>
                                  </m:sup>
                                </m:sSup>
                              </m:oMath>
                            </m:oMathPara>
                          </a14:m>
                          <a:endParaRPr lang="en-GB" sz="2400"/>
                        </a:p>
                      </a:txBody>
                      <a:tcPr/>
                    </a:tc>
                    <a:extLst>
                      <a:ext uri="{0D108BD9-81ED-4DB2-BD59-A6C34878D82A}">
                        <a16:rowId xmlns:a16="http://schemas.microsoft.com/office/drawing/2014/main" val="141446416"/>
                      </a:ext>
                    </a:extLst>
                  </a:tr>
                  <a:tr h="537957">
                    <a:tc>
                      <a:txBody>
                        <a:bodyPr/>
                        <a:lstStyle/>
                        <a:p>
                          <a:r>
                            <a:rPr lang="en-AU" sz="2400"/>
                            <a:t>Clustering</a:t>
                          </a:r>
                        </a:p>
                      </a:txBody>
                      <a:tcPr/>
                    </a:tc>
                    <a:tc>
                      <a:txBody>
                        <a:bodyPr/>
                        <a:lstStyle/>
                        <a:p>
                          <a:pPr algn="ctr"/>
                          <a:r>
                            <a:rPr lang="en-AU" sz="2400"/>
                            <a:t>nan</a:t>
                          </a:r>
                        </a:p>
                      </a:txBody>
                      <a:tcPr/>
                    </a:tc>
                    <a:tc>
                      <a:txBody>
                        <a:bodyPr/>
                        <a:lstStyle/>
                        <a:p>
                          <a:pPr algn="ctr"/>
                          <a:r>
                            <a:rPr lang="en-AU" sz="2400"/>
                            <a:t>nan</a:t>
                          </a:r>
                        </a:p>
                      </a:txBody>
                      <a:tcPr/>
                    </a:tc>
                    <a:extLst>
                      <a:ext uri="{0D108BD9-81ED-4DB2-BD59-A6C34878D82A}">
                        <a16:rowId xmlns:a16="http://schemas.microsoft.com/office/drawing/2014/main" val="1495667752"/>
                      </a:ext>
                    </a:extLst>
                  </a:tr>
                  <a:tr h="537957">
                    <a:tc>
                      <a:txBody>
                        <a:bodyPr/>
                        <a:lstStyle/>
                        <a:p>
                          <a:r>
                            <a:rPr lang="en-AU" sz="2400"/>
                            <a:t>Num nodes</a:t>
                          </a:r>
                        </a:p>
                      </a:txBody>
                      <a:tcPr/>
                    </a:tc>
                    <a:tc>
                      <a:txBody>
                        <a:bodyPr/>
                        <a:lstStyle/>
                        <a:p>
                          <a:pPr algn="ctr"/>
                          <a:r>
                            <a:rPr lang="en-AU" sz="2400"/>
                            <a:t>-4.721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AU" sz="2400" i="1" dirty="0" smtClean="0">
                                        <a:latin typeface="Cambria Math" panose="02040503050406030204" pitchFamily="18" charset="0"/>
                                      </a:rPr>
                                    </m:ctrlPr>
                                  </m:sSupPr>
                                  <m:e>
                                    <m:r>
                                      <a:rPr lang="de-DE" sz="2400" b="0" i="1" dirty="0" smtClean="0">
                                        <a:latin typeface="Cambria Math" panose="02040503050406030204" pitchFamily="18" charset="0"/>
                                      </a:rPr>
                                      <m:t>2.84</m:t>
                                    </m:r>
                                    <m:r>
                                      <a:rPr lang="de-DE" sz="2400" b="0" i="1" dirty="0" smtClean="0">
                                        <a:latin typeface="Cambria Math" panose="02040503050406030204" pitchFamily="18" charset="0"/>
                                      </a:rPr>
                                      <m:t>𝑒</m:t>
                                    </m:r>
                                  </m:e>
                                  <m:sup>
                                    <m:r>
                                      <a:rPr lang="de-DE" sz="2400" b="0" i="1" dirty="0" smtClean="0">
                                        <a:latin typeface="Cambria Math" panose="02040503050406030204" pitchFamily="18" charset="0"/>
                                      </a:rPr>
                                      <m:t>−6</m:t>
                                    </m:r>
                                  </m:sup>
                                </m:sSup>
                              </m:oMath>
                            </m:oMathPara>
                          </a14:m>
                          <a:endParaRPr lang="en-GB" sz="2400"/>
                        </a:p>
                      </a:txBody>
                      <a:tcPr/>
                    </a:tc>
                    <a:extLst>
                      <a:ext uri="{0D108BD9-81ED-4DB2-BD59-A6C34878D82A}">
                        <a16:rowId xmlns:a16="http://schemas.microsoft.com/office/drawing/2014/main" val="2967287923"/>
                      </a:ext>
                    </a:extLst>
                  </a:tr>
                </a:tbl>
              </a:graphicData>
            </a:graphic>
          </p:graphicFrame>
        </mc:Choice>
        <mc:Fallback xmlns="">
          <p:graphicFrame>
            <p:nvGraphicFramePr>
              <p:cNvPr id="7" name="Table 8">
                <a:extLst>
                  <a:ext uri="{FF2B5EF4-FFF2-40B4-BE49-F238E27FC236}">
                    <a16:creationId xmlns:a16="http://schemas.microsoft.com/office/drawing/2014/main" id="{2F051770-B982-678F-3041-42A42775B7E8}"/>
                  </a:ext>
                </a:extLst>
              </p:cNvPr>
              <p:cNvGraphicFramePr>
                <a:graphicFrameLocks noGrp="1"/>
              </p:cNvGraphicFramePr>
              <p:nvPr>
                <p:extLst>
                  <p:ext uri="{D42A27DB-BD31-4B8C-83A1-F6EECF244321}">
                    <p14:modId xmlns:p14="http://schemas.microsoft.com/office/powerpoint/2010/main" val="3623203225"/>
                  </p:ext>
                </p:extLst>
              </p:nvPr>
            </p:nvGraphicFramePr>
            <p:xfrm>
              <a:off x="1404079" y="3096418"/>
              <a:ext cx="9383841" cy="2689785"/>
            </p:xfrm>
            <a:graphic>
              <a:graphicData uri="http://schemas.openxmlformats.org/drawingml/2006/table">
                <a:tbl>
                  <a:tblPr firstRow="1" bandRow="1">
                    <a:tableStyleId>{5C22544A-7EE6-4342-B048-85BDC9FD1C3A}</a:tableStyleId>
                  </a:tblPr>
                  <a:tblGrid>
                    <a:gridCol w="3127947">
                      <a:extLst>
                        <a:ext uri="{9D8B030D-6E8A-4147-A177-3AD203B41FA5}">
                          <a16:colId xmlns:a16="http://schemas.microsoft.com/office/drawing/2014/main" val="1099446220"/>
                        </a:ext>
                      </a:extLst>
                    </a:gridCol>
                    <a:gridCol w="3127947">
                      <a:extLst>
                        <a:ext uri="{9D8B030D-6E8A-4147-A177-3AD203B41FA5}">
                          <a16:colId xmlns:a16="http://schemas.microsoft.com/office/drawing/2014/main" val="3286931401"/>
                        </a:ext>
                      </a:extLst>
                    </a:gridCol>
                    <a:gridCol w="3127947">
                      <a:extLst>
                        <a:ext uri="{9D8B030D-6E8A-4147-A177-3AD203B41FA5}">
                          <a16:colId xmlns:a16="http://schemas.microsoft.com/office/drawing/2014/main" val="770532051"/>
                        </a:ext>
                      </a:extLst>
                    </a:gridCol>
                  </a:tblGrid>
                  <a:tr h="537957">
                    <a:tc>
                      <a:txBody>
                        <a:bodyPr/>
                        <a:lstStyle/>
                        <a:p>
                          <a:pPr algn="ctr"/>
                          <a:endParaRPr lang="en-AU" sz="2400"/>
                        </a:p>
                      </a:txBody>
                      <a:tcPr/>
                    </a:tc>
                    <a:tc>
                      <a:txBody>
                        <a:bodyPr/>
                        <a:lstStyle/>
                        <a:p>
                          <a:pPr algn="ctr"/>
                          <a:r>
                            <a:rPr lang="en-AU" sz="2400"/>
                            <a:t>t-value</a:t>
                          </a:r>
                        </a:p>
                      </a:txBody>
                      <a:tcPr/>
                    </a:tc>
                    <a:tc>
                      <a:txBody>
                        <a:bodyPr/>
                        <a:lstStyle/>
                        <a:p>
                          <a:pPr algn="ctr"/>
                          <a:r>
                            <a:rPr lang="en-AU" sz="2400"/>
                            <a:t>p-value</a:t>
                          </a:r>
                        </a:p>
                      </a:txBody>
                      <a:tcPr/>
                    </a:tc>
                    <a:extLst>
                      <a:ext uri="{0D108BD9-81ED-4DB2-BD59-A6C34878D82A}">
                        <a16:rowId xmlns:a16="http://schemas.microsoft.com/office/drawing/2014/main" val="1906204557"/>
                      </a:ext>
                    </a:extLst>
                  </a:tr>
                  <a:tr h="537957">
                    <a:tc>
                      <a:txBody>
                        <a:bodyPr/>
                        <a:lstStyle/>
                        <a:p>
                          <a:r>
                            <a:rPr lang="en-AU" sz="2400"/>
                            <a:t>Density</a:t>
                          </a:r>
                        </a:p>
                      </a:txBody>
                      <a:tcPr/>
                    </a:tc>
                    <a:tc>
                      <a:txBody>
                        <a:bodyPr/>
                        <a:lstStyle/>
                        <a:p>
                          <a:pPr algn="ctr"/>
                          <a:r>
                            <a:rPr lang="en-AU" sz="2400"/>
                            <a:t>5.242</a:t>
                          </a:r>
                        </a:p>
                      </a:txBody>
                      <a:tcPr/>
                    </a:tc>
                    <a:tc>
                      <a:txBody>
                        <a:bodyPr/>
                        <a:lstStyle/>
                        <a:p>
                          <a:endParaRPr lang="en-US"/>
                        </a:p>
                      </a:txBody>
                      <a:tcPr>
                        <a:blipFill>
                          <a:blip r:embed="rId3"/>
                          <a:stretch>
                            <a:fillRect l="-200390" t="-109091" r="-780" b="-312500"/>
                          </a:stretch>
                        </a:blipFill>
                      </a:tcPr>
                    </a:tc>
                    <a:extLst>
                      <a:ext uri="{0D108BD9-81ED-4DB2-BD59-A6C34878D82A}">
                        <a16:rowId xmlns:a16="http://schemas.microsoft.com/office/drawing/2014/main" val="1752435773"/>
                      </a:ext>
                    </a:extLst>
                  </a:tr>
                  <a:tr h="537957">
                    <a:tc>
                      <a:txBody>
                        <a:bodyPr/>
                        <a:lstStyle/>
                        <a:p>
                          <a:r>
                            <a:rPr lang="en-AU" sz="2400"/>
                            <a:t>SPID</a:t>
                          </a:r>
                        </a:p>
                      </a:txBody>
                      <a:tcPr/>
                    </a:tc>
                    <a:tc>
                      <a:txBody>
                        <a:bodyPr/>
                        <a:lstStyle/>
                        <a:p>
                          <a:pPr algn="ctr"/>
                          <a:r>
                            <a:rPr lang="en-AU" sz="2400"/>
                            <a:t>-4.218</a:t>
                          </a:r>
                        </a:p>
                      </a:txBody>
                      <a:tcPr/>
                    </a:tc>
                    <a:tc>
                      <a:txBody>
                        <a:bodyPr/>
                        <a:lstStyle/>
                        <a:p>
                          <a:endParaRPr lang="en-US"/>
                        </a:p>
                      </a:txBody>
                      <a:tcPr>
                        <a:blipFill>
                          <a:blip r:embed="rId3"/>
                          <a:stretch>
                            <a:fillRect l="-200390" t="-206742" r="-780" b="-208989"/>
                          </a:stretch>
                        </a:blipFill>
                      </a:tcPr>
                    </a:tc>
                    <a:extLst>
                      <a:ext uri="{0D108BD9-81ED-4DB2-BD59-A6C34878D82A}">
                        <a16:rowId xmlns:a16="http://schemas.microsoft.com/office/drawing/2014/main" val="141446416"/>
                      </a:ext>
                    </a:extLst>
                  </a:tr>
                  <a:tr h="537957">
                    <a:tc>
                      <a:txBody>
                        <a:bodyPr/>
                        <a:lstStyle/>
                        <a:p>
                          <a:r>
                            <a:rPr lang="en-AU" sz="2400"/>
                            <a:t>Clustering</a:t>
                          </a:r>
                        </a:p>
                      </a:txBody>
                      <a:tcPr/>
                    </a:tc>
                    <a:tc>
                      <a:txBody>
                        <a:bodyPr/>
                        <a:lstStyle/>
                        <a:p>
                          <a:pPr algn="ctr"/>
                          <a:r>
                            <a:rPr lang="en-AU" sz="2400"/>
                            <a:t>nan</a:t>
                          </a:r>
                        </a:p>
                      </a:txBody>
                      <a:tcPr/>
                    </a:tc>
                    <a:tc>
                      <a:txBody>
                        <a:bodyPr/>
                        <a:lstStyle/>
                        <a:p>
                          <a:pPr algn="ctr"/>
                          <a:r>
                            <a:rPr lang="en-AU" sz="2400"/>
                            <a:t>nan</a:t>
                          </a:r>
                        </a:p>
                      </a:txBody>
                      <a:tcPr/>
                    </a:tc>
                    <a:extLst>
                      <a:ext uri="{0D108BD9-81ED-4DB2-BD59-A6C34878D82A}">
                        <a16:rowId xmlns:a16="http://schemas.microsoft.com/office/drawing/2014/main" val="1495667752"/>
                      </a:ext>
                    </a:extLst>
                  </a:tr>
                  <a:tr h="537957">
                    <a:tc>
                      <a:txBody>
                        <a:bodyPr/>
                        <a:lstStyle/>
                        <a:p>
                          <a:r>
                            <a:rPr lang="en-AU" sz="2400"/>
                            <a:t>Num nodes</a:t>
                          </a:r>
                        </a:p>
                      </a:txBody>
                      <a:tcPr/>
                    </a:tc>
                    <a:tc>
                      <a:txBody>
                        <a:bodyPr/>
                        <a:lstStyle/>
                        <a:p>
                          <a:pPr algn="ctr"/>
                          <a:r>
                            <a:rPr lang="en-AU" sz="2400"/>
                            <a:t>-4.721</a:t>
                          </a:r>
                        </a:p>
                      </a:txBody>
                      <a:tcPr/>
                    </a:tc>
                    <a:tc>
                      <a:txBody>
                        <a:bodyPr/>
                        <a:lstStyle/>
                        <a:p>
                          <a:endParaRPr lang="en-US"/>
                        </a:p>
                      </a:txBody>
                      <a:tcPr>
                        <a:blipFill>
                          <a:blip r:embed="rId3"/>
                          <a:stretch>
                            <a:fillRect l="-200390" t="-405618" r="-780" b="-10112"/>
                          </a:stretch>
                        </a:blipFill>
                      </a:tcPr>
                    </a:tc>
                    <a:extLst>
                      <a:ext uri="{0D108BD9-81ED-4DB2-BD59-A6C34878D82A}">
                        <a16:rowId xmlns:a16="http://schemas.microsoft.com/office/drawing/2014/main" val="2967287923"/>
                      </a:ext>
                    </a:extLst>
                  </a:tr>
                </a:tbl>
              </a:graphicData>
            </a:graphic>
          </p:graphicFrame>
        </mc:Fallback>
      </mc:AlternateContent>
      <p:sp>
        <p:nvSpPr>
          <p:cNvPr id="17" name="Rectangle 16">
            <a:extLst>
              <a:ext uri="{FF2B5EF4-FFF2-40B4-BE49-F238E27FC236}">
                <a16:creationId xmlns:a16="http://schemas.microsoft.com/office/drawing/2014/main" id="{263AE32E-3AE6-1C1D-2157-0EC7DEDE3013}"/>
              </a:ext>
            </a:extLst>
          </p:cNvPr>
          <p:cNvSpPr/>
          <p:nvPr/>
        </p:nvSpPr>
        <p:spPr>
          <a:xfrm>
            <a:off x="1404076" y="2038662"/>
            <a:ext cx="9383841"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3200" b="1" kern="1200"/>
              <a:t>T-tests results:</a:t>
            </a:r>
            <a:endParaRPr lang="en-US" sz="3200" kern="1200"/>
          </a:p>
        </p:txBody>
      </p:sp>
    </p:spTree>
    <p:extLst>
      <p:ext uri="{BB962C8B-B14F-4D97-AF65-F5344CB8AC3E}">
        <p14:creationId xmlns:p14="http://schemas.microsoft.com/office/powerpoint/2010/main" val="2093821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DC4E-C54A-32AA-FEC4-73D2DCD9F2F6}"/>
              </a:ext>
            </a:extLst>
          </p:cNvPr>
          <p:cNvSpPr>
            <a:spLocks noGrp="1"/>
          </p:cNvSpPr>
          <p:nvPr>
            <p:ph type="title"/>
          </p:nvPr>
        </p:nvSpPr>
        <p:spPr/>
        <p:txBody>
          <a:bodyPr/>
          <a:lstStyle/>
          <a:p>
            <a:r>
              <a:rPr lang="en-AU"/>
              <a:t>Classifiers</a:t>
            </a:r>
          </a:p>
        </p:txBody>
      </p:sp>
      <p:sp>
        <p:nvSpPr>
          <p:cNvPr id="3" name="Text Placeholder 2">
            <a:extLst>
              <a:ext uri="{FF2B5EF4-FFF2-40B4-BE49-F238E27FC236}">
                <a16:creationId xmlns:a16="http://schemas.microsoft.com/office/drawing/2014/main" id="{2B2D9E69-EC92-F6AD-D820-52750F48E8D2}"/>
              </a:ext>
            </a:extLst>
          </p:cNvPr>
          <p:cNvSpPr>
            <a:spLocks noGrp="1"/>
          </p:cNvSpPr>
          <p:nvPr>
            <p:ph type="body" idx="1"/>
          </p:nvPr>
        </p:nvSpPr>
        <p:spPr/>
        <p:txBody>
          <a:bodyPr/>
          <a:lstStyle/>
          <a:p>
            <a:r>
              <a:rPr lang="en-AU"/>
              <a:t>ML Models</a:t>
            </a:r>
          </a:p>
        </p:txBody>
      </p:sp>
      <p:sp>
        <p:nvSpPr>
          <p:cNvPr id="4" name="Content Placeholder 3">
            <a:extLst>
              <a:ext uri="{FF2B5EF4-FFF2-40B4-BE49-F238E27FC236}">
                <a16:creationId xmlns:a16="http://schemas.microsoft.com/office/drawing/2014/main" id="{DCD3639A-1A5B-D173-81CB-A17058ADBD6B}"/>
              </a:ext>
            </a:extLst>
          </p:cNvPr>
          <p:cNvSpPr>
            <a:spLocks noGrp="1"/>
          </p:cNvSpPr>
          <p:nvPr>
            <p:ph sz="half" idx="2"/>
          </p:nvPr>
        </p:nvSpPr>
        <p:spPr/>
        <p:txBody>
          <a:bodyPr/>
          <a:lstStyle/>
          <a:p>
            <a:r>
              <a:rPr lang="en-AU"/>
              <a:t>Linear Regression </a:t>
            </a:r>
          </a:p>
          <a:p>
            <a:r>
              <a:rPr lang="en-AU" err="1"/>
              <a:t>XGBoost</a:t>
            </a:r>
            <a:endParaRPr lang="en-AU"/>
          </a:p>
          <a:p>
            <a:r>
              <a:rPr lang="en-AU"/>
              <a:t>SVM </a:t>
            </a:r>
          </a:p>
          <a:p>
            <a:r>
              <a:rPr lang="en-AU"/>
              <a:t>K Nearest Neighbours </a:t>
            </a:r>
          </a:p>
          <a:p>
            <a:r>
              <a:rPr lang="en-AU"/>
              <a:t>Random Forest </a:t>
            </a:r>
          </a:p>
          <a:p>
            <a:r>
              <a:rPr lang="en-AU"/>
              <a:t>…</a:t>
            </a:r>
          </a:p>
        </p:txBody>
      </p:sp>
      <p:sp>
        <p:nvSpPr>
          <p:cNvPr id="5" name="Text Placeholder 4">
            <a:extLst>
              <a:ext uri="{FF2B5EF4-FFF2-40B4-BE49-F238E27FC236}">
                <a16:creationId xmlns:a16="http://schemas.microsoft.com/office/drawing/2014/main" id="{30B9D2CC-180A-90FD-F53A-070F1BB83937}"/>
              </a:ext>
            </a:extLst>
          </p:cNvPr>
          <p:cNvSpPr>
            <a:spLocks noGrp="1"/>
          </p:cNvSpPr>
          <p:nvPr>
            <p:ph type="body" sz="quarter" idx="3"/>
          </p:nvPr>
        </p:nvSpPr>
        <p:spPr/>
        <p:txBody>
          <a:bodyPr/>
          <a:lstStyle/>
          <a:p>
            <a:r>
              <a:rPr lang="en-AU"/>
              <a:t>GNN</a:t>
            </a:r>
          </a:p>
        </p:txBody>
      </p:sp>
      <p:sp>
        <p:nvSpPr>
          <p:cNvPr id="7" name="Date Placeholder 6">
            <a:extLst>
              <a:ext uri="{FF2B5EF4-FFF2-40B4-BE49-F238E27FC236}">
                <a16:creationId xmlns:a16="http://schemas.microsoft.com/office/drawing/2014/main" id="{24033D2D-C7B6-230E-A966-01A22C2A27E3}"/>
              </a:ext>
            </a:extLst>
          </p:cNvPr>
          <p:cNvSpPr>
            <a:spLocks noGrp="1"/>
          </p:cNvSpPr>
          <p:nvPr>
            <p:ph type="dt" sz="half" idx="10"/>
          </p:nvPr>
        </p:nvSpPr>
        <p:spPr/>
        <p:txBody>
          <a:bodyPr/>
          <a:lstStyle/>
          <a:p>
            <a:fld id="{5786C480-1662-F64E-8D98-34B55941AFE0}" type="datetime1">
              <a:rPr lang="en-AU" smtClean="0"/>
              <a:t>20/10/2025</a:t>
            </a:fld>
            <a:endParaRPr lang="en-AU"/>
          </a:p>
        </p:txBody>
      </p:sp>
      <p:sp>
        <p:nvSpPr>
          <p:cNvPr id="8" name="Footer Placeholder 7">
            <a:extLst>
              <a:ext uri="{FF2B5EF4-FFF2-40B4-BE49-F238E27FC236}">
                <a16:creationId xmlns:a16="http://schemas.microsoft.com/office/drawing/2014/main" id="{54380F89-EE56-9FA9-D21D-78B16983D92A}"/>
              </a:ext>
            </a:extLst>
          </p:cNvPr>
          <p:cNvSpPr>
            <a:spLocks noGrp="1"/>
          </p:cNvSpPr>
          <p:nvPr>
            <p:ph type="ftr" sz="quarter" idx="11"/>
          </p:nvPr>
        </p:nvSpPr>
        <p:spPr/>
        <p:txBody>
          <a:bodyPr/>
          <a:lstStyle/>
          <a:p>
            <a:r>
              <a:rPr lang="en-AU"/>
              <a:t>A Multi-Method Approach to Molecular Activity Prediction</a:t>
            </a:r>
          </a:p>
        </p:txBody>
      </p:sp>
      <p:sp>
        <p:nvSpPr>
          <p:cNvPr id="9" name="Slide Number Placeholder 8">
            <a:extLst>
              <a:ext uri="{FF2B5EF4-FFF2-40B4-BE49-F238E27FC236}">
                <a16:creationId xmlns:a16="http://schemas.microsoft.com/office/drawing/2014/main" id="{EE93D64B-4428-9707-EAED-A3AB310D6FB7}"/>
              </a:ext>
            </a:extLst>
          </p:cNvPr>
          <p:cNvSpPr>
            <a:spLocks noGrp="1"/>
          </p:cNvSpPr>
          <p:nvPr>
            <p:ph type="sldNum" sz="quarter" idx="12"/>
          </p:nvPr>
        </p:nvSpPr>
        <p:spPr/>
        <p:txBody>
          <a:bodyPr/>
          <a:lstStyle/>
          <a:p>
            <a:fld id="{BDFE8AA4-FEF7-A840-AF01-B040DC34D9F0}" type="slidenum">
              <a:rPr lang="en-AU" smtClean="0"/>
              <a:t>46</a:t>
            </a:fld>
            <a:endParaRPr lang="en-AU"/>
          </a:p>
        </p:txBody>
      </p:sp>
      <p:pic>
        <p:nvPicPr>
          <p:cNvPr id="1026" name="Picture 2" descr="Graph neural networks for the identification of novel inhibitors of a small  RNA - ScienceDirect">
            <a:extLst>
              <a:ext uri="{FF2B5EF4-FFF2-40B4-BE49-F238E27FC236}">
                <a16:creationId xmlns:a16="http://schemas.microsoft.com/office/drawing/2014/main" id="{D622F1CA-3625-0BB2-564A-A754628B79E0}"/>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172200" y="2522738"/>
            <a:ext cx="5183188" cy="36492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AC829F4-9621-9099-92DD-ED20077D9FA0}"/>
              </a:ext>
            </a:extLst>
          </p:cNvPr>
          <p:cNvSpPr txBox="1"/>
          <p:nvPr/>
        </p:nvSpPr>
        <p:spPr>
          <a:xfrm rot="16200000">
            <a:off x="9813676" y="4241327"/>
            <a:ext cx="4341253" cy="253916"/>
          </a:xfrm>
          <a:prstGeom prst="rect">
            <a:avLst/>
          </a:prstGeom>
          <a:noFill/>
        </p:spPr>
        <p:txBody>
          <a:bodyPr wrap="none" rtlCol="0">
            <a:spAutoFit/>
          </a:bodyPr>
          <a:lstStyle/>
          <a:p>
            <a:r>
              <a:rPr lang="en-AU" sz="1050"/>
              <a:t>https://</a:t>
            </a:r>
            <a:r>
              <a:rPr lang="en-AU" sz="1050" err="1"/>
              <a:t>ars.els-cdn.com</a:t>
            </a:r>
            <a:r>
              <a:rPr lang="en-AU" sz="1050"/>
              <a:t>/content/image/1-s2.0-S2472555223000710-gr1.jpg</a:t>
            </a:r>
          </a:p>
        </p:txBody>
      </p:sp>
      <p:sp>
        <p:nvSpPr>
          <p:cNvPr id="14" name="Rectangle 13">
            <a:extLst>
              <a:ext uri="{FF2B5EF4-FFF2-40B4-BE49-F238E27FC236}">
                <a16:creationId xmlns:a16="http://schemas.microsoft.com/office/drawing/2014/main" id="{7D423F32-3F7B-9A80-8F9E-6BCDC1F4F32B}"/>
              </a:ext>
            </a:extLst>
          </p:cNvPr>
          <p:cNvSpPr/>
          <p:nvPr/>
        </p:nvSpPr>
        <p:spPr>
          <a:xfrm>
            <a:off x="7783033" y="2505075"/>
            <a:ext cx="827567" cy="368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3571EAB3-5D7D-6843-391B-53559F9ACF45}"/>
              </a:ext>
            </a:extLst>
          </p:cNvPr>
          <p:cNvPicPr>
            <a:picLocks noChangeAspect="1"/>
          </p:cNvPicPr>
          <p:nvPr/>
        </p:nvPicPr>
        <p:blipFill rotWithShape="1">
          <a:blip r:embed="rId3"/>
          <a:srcRect l="6434" t="67723" r="12236" b="707"/>
          <a:stretch/>
        </p:blipFill>
        <p:spPr>
          <a:xfrm>
            <a:off x="7668252" y="2709031"/>
            <a:ext cx="1084521" cy="1435395"/>
          </a:xfrm>
          <a:prstGeom prst="rect">
            <a:avLst/>
          </a:prstGeom>
        </p:spPr>
      </p:pic>
      <p:pic>
        <p:nvPicPr>
          <p:cNvPr id="17" name="Picture 16">
            <a:extLst>
              <a:ext uri="{FF2B5EF4-FFF2-40B4-BE49-F238E27FC236}">
                <a16:creationId xmlns:a16="http://schemas.microsoft.com/office/drawing/2014/main" id="{350A6D53-EF78-B927-804A-02E3CC23060E}"/>
              </a:ext>
            </a:extLst>
          </p:cNvPr>
          <p:cNvPicPr>
            <a:picLocks noChangeAspect="1"/>
          </p:cNvPicPr>
          <p:nvPr/>
        </p:nvPicPr>
        <p:blipFill rotWithShape="1">
          <a:blip r:embed="rId3"/>
          <a:srcRect l="6434" t="67723" r="12236" b="707"/>
          <a:stretch/>
        </p:blipFill>
        <p:spPr>
          <a:xfrm>
            <a:off x="7679273" y="4368285"/>
            <a:ext cx="1084521" cy="1435395"/>
          </a:xfrm>
          <a:prstGeom prst="rect">
            <a:avLst/>
          </a:prstGeom>
        </p:spPr>
      </p:pic>
    </p:spTree>
    <p:extLst>
      <p:ext uri="{BB962C8B-B14F-4D97-AF65-F5344CB8AC3E}">
        <p14:creationId xmlns:p14="http://schemas.microsoft.com/office/powerpoint/2010/main" val="1958137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5EFBDFCE-635F-FF52-389F-9EF47B77794E}"/>
              </a:ext>
            </a:extLst>
          </p:cNvPr>
          <p:cNvSpPr>
            <a:spLocks noGrp="1"/>
          </p:cNvSpPr>
          <p:nvPr>
            <p:ph type="title"/>
          </p:nvPr>
        </p:nvSpPr>
        <p:spPr/>
        <p:txBody>
          <a:bodyPr/>
          <a:lstStyle/>
          <a:p>
            <a:r>
              <a:rPr lang="sv-SE">
                <a:ea typeface="Calibri Light"/>
                <a:cs typeface="Calibri Light"/>
              </a:rPr>
              <a:t>Graph </a:t>
            </a:r>
            <a:r>
              <a:rPr lang="sv-SE" err="1">
                <a:ea typeface="Calibri Light"/>
                <a:cs typeface="Calibri Light"/>
              </a:rPr>
              <a:t>Convolutional</a:t>
            </a:r>
            <a:r>
              <a:rPr lang="sv-SE">
                <a:ea typeface="Calibri Light"/>
                <a:cs typeface="Calibri Light"/>
              </a:rPr>
              <a:t> neural </a:t>
            </a:r>
            <a:r>
              <a:rPr lang="sv-SE" err="1">
                <a:ea typeface="Calibri Light"/>
                <a:cs typeface="Calibri Light"/>
              </a:rPr>
              <a:t>networks</a:t>
            </a:r>
            <a:r>
              <a:rPr lang="sv-SE">
                <a:ea typeface="Calibri Light"/>
                <a:cs typeface="Calibri Light"/>
              </a:rPr>
              <a:t> (GCN)</a:t>
            </a:r>
            <a:endParaRPr lang="sv-SE"/>
          </a:p>
        </p:txBody>
      </p:sp>
      <p:pic>
        <p:nvPicPr>
          <p:cNvPr id="7" name="Platshållare för innehåll 6" descr="En bild som visar text, diagram, Graf, linje&#10;&#10;AI-genererat innehåll kan vara felaktigt.">
            <a:extLst>
              <a:ext uri="{FF2B5EF4-FFF2-40B4-BE49-F238E27FC236}">
                <a16:creationId xmlns:a16="http://schemas.microsoft.com/office/drawing/2014/main" id="{2CFAEA93-4BBF-4FC9-DF8C-05A43A1BE616}"/>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5188527" y="2246616"/>
            <a:ext cx="5943600" cy="3093720"/>
          </a:xfrm>
        </p:spPr>
      </p:pic>
      <p:sp>
        <p:nvSpPr>
          <p:cNvPr id="2" name="Platshållare för datum 1">
            <a:extLst>
              <a:ext uri="{FF2B5EF4-FFF2-40B4-BE49-F238E27FC236}">
                <a16:creationId xmlns:a16="http://schemas.microsoft.com/office/drawing/2014/main" id="{DE601D06-CAE4-15E6-2C3C-963A8FFB069B}"/>
              </a:ext>
            </a:extLst>
          </p:cNvPr>
          <p:cNvSpPr>
            <a:spLocks noGrp="1"/>
          </p:cNvSpPr>
          <p:nvPr>
            <p:ph type="dt" sz="half" idx="10"/>
          </p:nvPr>
        </p:nvSpPr>
        <p:spPr/>
        <p:txBody>
          <a:bodyPr/>
          <a:lstStyle/>
          <a:p>
            <a:fld id="{E0ADA04B-3500-BC40-845D-C5386DD823BF}" type="datetime1">
              <a:rPr lang="en-AU" smtClean="0"/>
              <a:t>20/10/2025</a:t>
            </a:fld>
            <a:endParaRPr lang="en-AU"/>
          </a:p>
        </p:txBody>
      </p:sp>
      <p:sp>
        <p:nvSpPr>
          <p:cNvPr id="3" name="Platshållare för sidfot 2">
            <a:extLst>
              <a:ext uri="{FF2B5EF4-FFF2-40B4-BE49-F238E27FC236}">
                <a16:creationId xmlns:a16="http://schemas.microsoft.com/office/drawing/2014/main" id="{8B4A92A4-BEB7-DC74-840D-E7A3A99ED602}"/>
              </a:ext>
            </a:extLst>
          </p:cNvPr>
          <p:cNvSpPr>
            <a:spLocks noGrp="1"/>
          </p:cNvSpPr>
          <p:nvPr>
            <p:ph type="ftr" sz="quarter" idx="11"/>
          </p:nvPr>
        </p:nvSpPr>
        <p:spPr/>
        <p:txBody>
          <a:bodyPr/>
          <a:lstStyle/>
          <a:p>
            <a:r>
              <a:rPr lang="en-AU"/>
              <a:t>A Multi-Method Approach to Molecular Activity Prediction</a:t>
            </a:r>
          </a:p>
        </p:txBody>
      </p:sp>
      <p:sp>
        <p:nvSpPr>
          <p:cNvPr id="4" name="Platshållare för bildnummer 3">
            <a:extLst>
              <a:ext uri="{FF2B5EF4-FFF2-40B4-BE49-F238E27FC236}">
                <a16:creationId xmlns:a16="http://schemas.microsoft.com/office/drawing/2014/main" id="{629AC72A-9B7E-AE0E-2842-B16BD4CA6F65}"/>
              </a:ext>
            </a:extLst>
          </p:cNvPr>
          <p:cNvSpPr>
            <a:spLocks noGrp="1"/>
          </p:cNvSpPr>
          <p:nvPr>
            <p:ph type="sldNum" sz="quarter" idx="12"/>
          </p:nvPr>
        </p:nvSpPr>
        <p:spPr/>
        <p:txBody>
          <a:bodyPr/>
          <a:lstStyle/>
          <a:p>
            <a:fld id="{BDFE8AA4-FEF7-A840-AF01-B040DC34D9F0}" type="slidenum">
              <a:rPr lang="en-AU" smtClean="0"/>
              <a:t>47</a:t>
            </a:fld>
            <a:endParaRPr lang="en-AU"/>
          </a:p>
        </p:txBody>
      </p:sp>
      <p:sp>
        <p:nvSpPr>
          <p:cNvPr id="10" name="textruta 9">
            <a:extLst>
              <a:ext uri="{FF2B5EF4-FFF2-40B4-BE49-F238E27FC236}">
                <a16:creationId xmlns:a16="http://schemas.microsoft.com/office/drawing/2014/main" id="{2DCA3D0E-E6EF-DC84-8BE8-DE2B5AD5BF0D}"/>
              </a:ext>
            </a:extLst>
          </p:cNvPr>
          <p:cNvSpPr txBox="1"/>
          <p:nvPr/>
        </p:nvSpPr>
        <p:spPr>
          <a:xfrm>
            <a:off x="1039681" y="2391266"/>
            <a:ext cx="2890313" cy="32645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sv-SE"/>
          </a:p>
        </p:txBody>
      </p:sp>
      <p:sp>
        <p:nvSpPr>
          <p:cNvPr id="11" name="textruta 10">
            <a:extLst>
              <a:ext uri="{FF2B5EF4-FFF2-40B4-BE49-F238E27FC236}">
                <a16:creationId xmlns:a16="http://schemas.microsoft.com/office/drawing/2014/main" id="{059AB4AA-F49E-7DF5-1F74-37FEC06F59DC}"/>
              </a:ext>
            </a:extLst>
          </p:cNvPr>
          <p:cNvSpPr txBox="1"/>
          <p:nvPr/>
        </p:nvSpPr>
        <p:spPr>
          <a:xfrm>
            <a:off x="1028586" y="2256606"/>
            <a:ext cx="35317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sv-SE" err="1">
                <a:ea typeface="Calibri"/>
                <a:cs typeface="Calibri"/>
              </a:rPr>
              <a:t>Idea</a:t>
            </a:r>
            <a:r>
              <a:rPr lang="sv-SE">
                <a:ea typeface="Calibri"/>
                <a:cs typeface="Calibri"/>
              </a:rPr>
              <a:t> </a:t>
            </a:r>
            <a:r>
              <a:rPr lang="sv-SE" err="1">
                <a:ea typeface="Calibri"/>
                <a:cs typeface="Calibri"/>
              </a:rPr>
              <a:t>comes</a:t>
            </a:r>
            <a:r>
              <a:rPr lang="sv-SE">
                <a:ea typeface="Calibri"/>
                <a:cs typeface="Calibri"/>
              </a:rPr>
              <a:t> from CNNs (images)</a:t>
            </a:r>
          </a:p>
          <a:p>
            <a:pPr marL="285750" indent="-285750">
              <a:buFont typeface="Arial"/>
              <a:buChar char="•"/>
            </a:pPr>
            <a:r>
              <a:rPr lang="sv-SE" err="1">
                <a:ea typeface="Calibri"/>
                <a:cs typeface="Calibri"/>
              </a:rPr>
              <a:t>Adopted</a:t>
            </a:r>
            <a:r>
              <a:rPr lang="sv-SE">
                <a:ea typeface="Calibri"/>
                <a:cs typeface="Calibri"/>
              </a:rPr>
              <a:t> to Graphs </a:t>
            </a:r>
          </a:p>
        </p:txBody>
      </p:sp>
      <p:pic>
        <p:nvPicPr>
          <p:cNvPr id="13" name="Bildobjekt 12" descr="Screen Shot 2020-08-27 at 13.13.26.png">
            <a:extLst>
              <a:ext uri="{FF2B5EF4-FFF2-40B4-BE49-F238E27FC236}">
                <a16:creationId xmlns:a16="http://schemas.microsoft.com/office/drawing/2014/main" id="{35CA73B9-1AE4-EF30-348C-26C8914F53B6}"/>
              </a:ext>
            </a:extLst>
          </p:cNvPr>
          <p:cNvPicPr>
            <a:picLocks noChangeAspect="1"/>
          </p:cNvPicPr>
          <p:nvPr/>
        </p:nvPicPr>
        <p:blipFill>
          <a:blip r:embed="rId4"/>
          <a:stretch>
            <a:fillRect/>
          </a:stretch>
        </p:blipFill>
        <p:spPr>
          <a:xfrm>
            <a:off x="841091" y="3575044"/>
            <a:ext cx="3387970" cy="2571750"/>
          </a:xfrm>
          <a:prstGeom prst="rect">
            <a:avLst/>
          </a:prstGeom>
        </p:spPr>
      </p:pic>
    </p:spTree>
    <p:extLst>
      <p:ext uri="{BB962C8B-B14F-4D97-AF65-F5344CB8AC3E}">
        <p14:creationId xmlns:p14="http://schemas.microsoft.com/office/powerpoint/2010/main" val="3946682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9B2AFE1-1EEA-1EF2-5A30-54E64AE28F3C}"/>
              </a:ext>
            </a:extLst>
          </p:cNvPr>
          <p:cNvSpPr>
            <a:spLocks noGrp="1"/>
          </p:cNvSpPr>
          <p:nvPr>
            <p:ph type="title"/>
          </p:nvPr>
        </p:nvSpPr>
        <p:spPr/>
        <p:txBody>
          <a:bodyPr/>
          <a:lstStyle/>
          <a:p>
            <a:r>
              <a:rPr lang="sv-SE">
                <a:ea typeface="Calibri Light"/>
                <a:cs typeface="Calibri Light"/>
              </a:rPr>
              <a:t>Graph </a:t>
            </a:r>
            <a:r>
              <a:rPr lang="sv-SE" err="1">
                <a:ea typeface="Calibri Light"/>
                <a:cs typeface="Calibri Light"/>
              </a:rPr>
              <a:t>Convolutions</a:t>
            </a:r>
            <a:r>
              <a:rPr lang="sv-SE">
                <a:ea typeface="Calibri Light"/>
                <a:cs typeface="Calibri Light"/>
              </a:rPr>
              <a:t> vs </a:t>
            </a:r>
            <a:r>
              <a:rPr lang="sv-SE" err="1">
                <a:ea typeface="Calibri Light"/>
                <a:cs typeface="Calibri Light"/>
              </a:rPr>
              <a:t>Pooling</a:t>
            </a:r>
            <a:endParaRPr lang="sv-SE" err="1"/>
          </a:p>
        </p:txBody>
      </p:sp>
      <p:pic>
        <p:nvPicPr>
          <p:cNvPr id="7" name="Platshållare för innehåll 6" descr="Graph Convolutional Networks (GCN) &amp; Pooling | by Jonathan Hui | Medium">
            <a:extLst>
              <a:ext uri="{FF2B5EF4-FFF2-40B4-BE49-F238E27FC236}">
                <a16:creationId xmlns:a16="http://schemas.microsoft.com/office/drawing/2014/main" id="{5B546CDA-EE6E-650E-BE91-50E7ED9B3CAA}"/>
              </a:ext>
            </a:extLst>
          </p:cNvPr>
          <p:cNvPicPr>
            <a:picLocks noGrp="1" noChangeAspect="1"/>
          </p:cNvPicPr>
          <p:nvPr>
            <p:ph idx="1"/>
          </p:nvPr>
        </p:nvPicPr>
        <p:blipFill>
          <a:blip r:embed="rId2"/>
          <a:stretch>
            <a:fillRect/>
          </a:stretch>
        </p:blipFill>
        <p:spPr>
          <a:xfrm>
            <a:off x="5887888" y="4211024"/>
            <a:ext cx="5462677" cy="1622125"/>
          </a:xfrm>
        </p:spPr>
      </p:pic>
      <p:sp>
        <p:nvSpPr>
          <p:cNvPr id="4" name="Platshållare för datum 3">
            <a:extLst>
              <a:ext uri="{FF2B5EF4-FFF2-40B4-BE49-F238E27FC236}">
                <a16:creationId xmlns:a16="http://schemas.microsoft.com/office/drawing/2014/main" id="{C10A73A2-BD73-8B6B-846C-BAF10B160A42}"/>
              </a:ext>
            </a:extLst>
          </p:cNvPr>
          <p:cNvSpPr>
            <a:spLocks noGrp="1"/>
          </p:cNvSpPr>
          <p:nvPr>
            <p:ph type="dt" sz="half" idx="10"/>
          </p:nvPr>
        </p:nvSpPr>
        <p:spPr/>
        <p:txBody>
          <a:bodyPr/>
          <a:lstStyle/>
          <a:p>
            <a:fld id="{522B7D7F-BD91-354A-8580-9EA35C2AFC94}" type="datetime1">
              <a:rPr lang="en-AU" smtClean="0"/>
              <a:t>20/10/2025</a:t>
            </a:fld>
            <a:endParaRPr lang="en-AU"/>
          </a:p>
        </p:txBody>
      </p:sp>
      <p:sp>
        <p:nvSpPr>
          <p:cNvPr id="5" name="Platshållare för sidfot 4">
            <a:extLst>
              <a:ext uri="{FF2B5EF4-FFF2-40B4-BE49-F238E27FC236}">
                <a16:creationId xmlns:a16="http://schemas.microsoft.com/office/drawing/2014/main" id="{7A38B7C1-EBAF-F243-B698-7A2171F1EC24}"/>
              </a:ext>
            </a:extLst>
          </p:cNvPr>
          <p:cNvSpPr>
            <a:spLocks noGrp="1"/>
          </p:cNvSpPr>
          <p:nvPr>
            <p:ph type="ftr" sz="quarter" idx="11"/>
          </p:nvPr>
        </p:nvSpPr>
        <p:spPr/>
        <p:txBody>
          <a:bodyPr/>
          <a:lstStyle/>
          <a:p>
            <a:r>
              <a:rPr lang="en-AU"/>
              <a:t>A Multi-Method Approach to Molecular Activity Prediction</a:t>
            </a:r>
          </a:p>
        </p:txBody>
      </p:sp>
      <p:sp>
        <p:nvSpPr>
          <p:cNvPr id="6" name="Platshållare för bildnummer 5">
            <a:extLst>
              <a:ext uri="{FF2B5EF4-FFF2-40B4-BE49-F238E27FC236}">
                <a16:creationId xmlns:a16="http://schemas.microsoft.com/office/drawing/2014/main" id="{F70CDB12-7C3F-2B58-0F63-9CA51AF0E98F}"/>
              </a:ext>
            </a:extLst>
          </p:cNvPr>
          <p:cNvSpPr>
            <a:spLocks noGrp="1"/>
          </p:cNvSpPr>
          <p:nvPr>
            <p:ph type="sldNum" sz="quarter" idx="12"/>
          </p:nvPr>
        </p:nvSpPr>
        <p:spPr/>
        <p:txBody>
          <a:bodyPr/>
          <a:lstStyle/>
          <a:p>
            <a:fld id="{BDFE8AA4-FEF7-A840-AF01-B040DC34D9F0}" type="slidenum">
              <a:rPr lang="en-AU" smtClean="0"/>
              <a:t>48</a:t>
            </a:fld>
            <a:endParaRPr lang="en-AU"/>
          </a:p>
        </p:txBody>
      </p:sp>
      <p:pic>
        <p:nvPicPr>
          <p:cNvPr id="8" name="Bildobjekt 7" descr="En bild som visar skiss, Barnkonst, rita, konst&#10;&#10;AI-genererat innehåll kan vara felaktigt.">
            <a:extLst>
              <a:ext uri="{FF2B5EF4-FFF2-40B4-BE49-F238E27FC236}">
                <a16:creationId xmlns:a16="http://schemas.microsoft.com/office/drawing/2014/main" id="{D1BA63CC-6E81-BD2C-8331-EB5103F1A25F}"/>
              </a:ext>
            </a:extLst>
          </p:cNvPr>
          <p:cNvPicPr>
            <a:picLocks noChangeAspect="1"/>
          </p:cNvPicPr>
          <p:nvPr/>
        </p:nvPicPr>
        <p:blipFill>
          <a:blip r:embed="rId3"/>
          <a:srcRect l="20819" t="-331" r="12926" b="1112"/>
          <a:stretch>
            <a:fillRect/>
          </a:stretch>
        </p:blipFill>
        <p:spPr>
          <a:xfrm rot="5400000">
            <a:off x="856892" y="2990055"/>
            <a:ext cx="4370372" cy="1812523"/>
          </a:xfrm>
          <a:prstGeom prst="rect">
            <a:avLst/>
          </a:prstGeom>
        </p:spPr>
      </p:pic>
      <p:pic>
        <p:nvPicPr>
          <p:cNvPr id="9" name="Bildobjekt 8" descr="Max Pooling Explained | Papers With Code">
            <a:extLst>
              <a:ext uri="{FF2B5EF4-FFF2-40B4-BE49-F238E27FC236}">
                <a16:creationId xmlns:a16="http://schemas.microsoft.com/office/drawing/2014/main" id="{75DC1DEB-F231-CAE4-160B-DE10D1CF11E4}"/>
              </a:ext>
            </a:extLst>
          </p:cNvPr>
          <p:cNvPicPr>
            <a:picLocks noChangeAspect="1"/>
          </p:cNvPicPr>
          <p:nvPr/>
        </p:nvPicPr>
        <p:blipFill>
          <a:blip r:embed="rId4"/>
          <a:stretch>
            <a:fillRect/>
          </a:stretch>
        </p:blipFill>
        <p:spPr>
          <a:xfrm>
            <a:off x="6954688" y="2120211"/>
            <a:ext cx="3314700" cy="1381125"/>
          </a:xfrm>
          <a:prstGeom prst="rect">
            <a:avLst/>
          </a:prstGeom>
        </p:spPr>
      </p:pic>
    </p:spTree>
    <p:extLst>
      <p:ext uri="{BB962C8B-B14F-4D97-AF65-F5344CB8AC3E}">
        <p14:creationId xmlns:p14="http://schemas.microsoft.com/office/powerpoint/2010/main" val="8170995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E963-81BE-E4F7-6D89-26017D57F5D4}"/>
              </a:ext>
            </a:extLst>
          </p:cNvPr>
          <p:cNvSpPr>
            <a:spLocks noGrp="1"/>
          </p:cNvSpPr>
          <p:nvPr>
            <p:ph type="title"/>
          </p:nvPr>
        </p:nvSpPr>
        <p:spPr/>
        <p:txBody>
          <a:bodyPr>
            <a:normAutofit/>
          </a:bodyPr>
          <a:lstStyle/>
          <a:p>
            <a:r>
              <a:rPr lang="en-AU"/>
              <a:t>Fingerprints: Molecules as Barcodes</a:t>
            </a:r>
          </a:p>
        </p:txBody>
      </p:sp>
      <p:sp>
        <p:nvSpPr>
          <p:cNvPr id="5" name="Date Placeholder 4">
            <a:extLst>
              <a:ext uri="{FF2B5EF4-FFF2-40B4-BE49-F238E27FC236}">
                <a16:creationId xmlns:a16="http://schemas.microsoft.com/office/drawing/2014/main" id="{C8679EB7-8219-F70A-445B-6443803C3FC5}"/>
              </a:ext>
            </a:extLst>
          </p:cNvPr>
          <p:cNvSpPr>
            <a:spLocks noGrp="1"/>
          </p:cNvSpPr>
          <p:nvPr>
            <p:ph type="dt" sz="half" idx="10"/>
          </p:nvPr>
        </p:nvSpPr>
        <p:spPr/>
        <p:txBody>
          <a:bodyPr/>
          <a:lstStyle/>
          <a:p>
            <a:fld id="{35E7F073-9118-8C4D-9C38-4FF35E7A7646}" type="datetime1">
              <a:rPr lang="en-AU" smtClean="0"/>
              <a:t>20/10/2025</a:t>
            </a:fld>
            <a:endParaRPr lang="en-AU"/>
          </a:p>
        </p:txBody>
      </p:sp>
      <p:sp>
        <p:nvSpPr>
          <p:cNvPr id="6" name="Footer Placeholder 5">
            <a:extLst>
              <a:ext uri="{FF2B5EF4-FFF2-40B4-BE49-F238E27FC236}">
                <a16:creationId xmlns:a16="http://schemas.microsoft.com/office/drawing/2014/main" id="{B255B5AB-5C21-6E7E-854D-70210D23209B}"/>
              </a:ext>
            </a:extLst>
          </p:cNvPr>
          <p:cNvSpPr>
            <a:spLocks noGrp="1"/>
          </p:cNvSpPr>
          <p:nvPr>
            <p:ph type="ftr" sz="quarter" idx="11"/>
          </p:nvPr>
        </p:nvSpPr>
        <p:spPr/>
        <p:txBody>
          <a:bodyPr/>
          <a:lstStyle/>
          <a:p>
            <a:r>
              <a:rPr lang="en-AU"/>
              <a:t>A Multi-Method Approach to Molecular Activity Prediction</a:t>
            </a:r>
          </a:p>
        </p:txBody>
      </p:sp>
      <p:sp>
        <p:nvSpPr>
          <p:cNvPr id="7" name="Slide Number Placeholder 6">
            <a:extLst>
              <a:ext uri="{FF2B5EF4-FFF2-40B4-BE49-F238E27FC236}">
                <a16:creationId xmlns:a16="http://schemas.microsoft.com/office/drawing/2014/main" id="{C49135D5-7E71-20AB-93B5-A4A476C6C0E9}"/>
              </a:ext>
            </a:extLst>
          </p:cNvPr>
          <p:cNvSpPr>
            <a:spLocks noGrp="1"/>
          </p:cNvSpPr>
          <p:nvPr>
            <p:ph type="sldNum" sz="quarter" idx="12"/>
          </p:nvPr>
        </p:nvSpPr>
        <p:spPr/>
        <p:txBody>
          <a:bodyPr/>
          <a:lstStyle/>
          <a:p>
            <a:fld id="{BDFE8AA4-FEF7-A840-AF01-B040DC34D9F0}" type="slidenum">
              <a:rPr lang="en-AU" smtClean="0"/>
              <a:t>49</a:t>
            </a:fld>
            <a:endParaRPr lang="en-AU"/>
          </a:p>
        </p:txBody>
      </p:sp>
      <p:pic>
        <p:nvPicPr>
          <p:cNvPr id="12" name="Picture 11">
            <a:extLst>
              <a:ext uri="{FF2B5EF4-FFF2-40B4-BE49-F238E27FC236}">
                <a16:creationId xmlns:a16="http://schemas.microsoft.com/office/drawing/2014/main" id="{E21CB6BB-2402-04B1-0925-5F70C6A826AB}"/>
              </a:ext>
            </a:extLst>
          </p:cNvPr>
          <p:cNvPicPr>
            <a:picLocks noChangeAspect="1"/>
          </p:cNvPicPr>
          <p:nvPr/>
        </p:nvPicPr>
        <p:blipFill>
          <a:blip r:embed="rId3"/>
          <a:stretch>
            <a:fillRect/>
          </a:stretch>
        </p:blipFill>
        <p:spPr>
          <a:xfrm>
            <a:off x="1030630" y="1753207"/>
            <a:ext cx="3763863" cy="1519850"/>
          </a:xfrm>
          <a:prstGeom prst="rect">
            <a:avLst/>
          </a:prstGeom>
        </p:spPr>
      </p:pic>
      <p:sp>
        <p:nvSpPr>
          <p:cNvPr id="13" name="TextBox 12">
            <a:extLst>
              <a:ext uri="{FF2B5EF4-FFF2-40B4-BE49-F238E27FC236}">
                <a16:creationId xmlns:a16="http://schemas.microsoft.com/office/drawing/2014/main" id="{D8BBDA1D-2063-252C-7D81-8A5786B38AFC}"/>
              </a:ext>
            </a:extLst>
          </p:cNvPr>
          <p:cNvSpPr txBox="1"/>
          <p:nvPr/>
        </p:nvSpPr>
        <p:spPr>
          <a:xfrm>
            <a:off x="1012095" y="3298604"/>
            <a:ext cx="1122423" cy="261610"/>
          </a:xfrm>
          <a:prstGeom prst="rect">
            <a:avLst/>
          </a:prstGeom>
          <a:noFill/>
        </p:spPr>
        <p:txBody>
          <a:bodyPr wrap="none" rtlCol="0">
            <a:spAutoFit/>
          </a:bodyPr>
          <a:lstStyle/>
          <a:p>
            <a:r>
              <a:rPr lang="en-AU" sz="1100"/>
              <a:t>3278547580449</a:t>
            </a:r>
          </a:p>
        </p:txBody>
      </p:sp>
      <p:sp>
        <p:nvSpPr>
          <p:cNvPr id="14" name="TextBox 13">
            <a:extLst>
              <a:ext uri="{FF2B5EF4-FFF2-40B4-BE49-F238E27FC236}">
                <a16:creationId xmlns:a16="http://schemas.microsoft.com/office/drawing/2014/main" id="{517FBDBB-2364-EBBA-5DCB-4E7D86B8DB65}"/>
              </a:ext>
            </a:extLst>
          </p:cNvPr>
          <p:cNvSpPr txBox="1"/>
          <p:nvPr/>
        </p:nvSpPr>
        <p:spPr>
          <a:xfrm>
            <a:off x="2260680" y="3298604"/>
            <a:ext cx="1266693" cy="261610"/>
          </a:xfrm>
          <a:prstGeom prst="rect">
            <a:avLst/>
          </a:prstGeom>
          <a:noFill/>
        </p:spPr>
        <p:txBody>
          <a:bodyPr wrap="none" rtlCol="0">
            <a:spAutoFit/>
          </a:bodyPr>
          <a:lstStyle/>
          <a:p>
            <a:r>
              <a:rPr lang="en-AU" sz="1100"/>
              <a:t>478789234849395</a:t>
            </a:r>
          </a:p>
        </p:txBody>
      </p:sp>
      <p:sp>
        <p:nvSpPr>
          <p:cNvPr id="16" name="TextBox 15">
            <a:extLst>
              <a:ext uri="{FF2B5EF4-FFF2-40B4-BE49-F238E27FC236}">
                <a16:creationId xmlns:a16="http://schemas.microsoft.com/office/drawing/2014/main" id="{AC88833E-E1E2-BA0C-73F0-814A3E0B855D}"/>
              </a:ext>
            </a:extLst>
          </p:cNvPr>
          <p:cNvSpPr txBox="1"/>
          <p:nvPr/>
        </p:nvSpPr>
        <p:spPr>
          <a:xfrm>
            <a:off x="3581400" y="3308142"/>
            <a:ext cx="1194558"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a:ln>
                  <a:noFill/>
                </a:ln>
                <a:solidFill>
                  <a:prstClr val="black"/>
                </a:solidFill>
                <a:effectLst/>
                <a:uLnTx/>
                <a:uFillTx/>
                <a:latin typeface="Calibri" panose="020F0502020204030204"/>
                <a:ea typeface="+mn-ea"/>
                <a:cs typeface="+mn-cs"/>
              </a:rPr>
              <a:t>29863091736485</a:t>
            </a:r>
          </a:p>
        </p:txBody>
      </p:sp>
      <p:pic>
        <p:nvPicPr>
          <p:cNvPr id="18" name="Content Placeholder 6">
            <a:extLst>
              <a:ext uri="{FF2B5EF4-FFF2-40B4-BE49-F238E27FC236}">
                <a16:creationId xmlns:a16="http://schemas.microsoft.com/office/drawing/2014/main" id="{3A6E4055-EA7C-9225-45B9-1B18C4D8C20E}"/>
              </a:ext>
            </a:extLst>
          </p:cNvPr>
          <p:cNvPicPr>
            <a:picLocks noChangeAspect="1"/>
          </p:cNvPicPr>
          <p:nvPr/>
        </p:nvPicPr>
        <p:blipFill rotWithShape="1">
          <a:blip r:embed="rId4"/>
          <a:srcRect l="38351" t="25280" r="58407" b="16465"/>
          <a:stretch/>
        </p:blipFill>
        <p:spPr>
          <a:xfrm>
            <a:off x="5299404" y="1690689"/>
            <a:ext cx="311688" cy="2284774"/>
          </a:xfrm>
          <a:prstGeom prst="rect">
            <a:avLst/>
          </a:prstGeom>
        </p:spPr>
      </p:pic>
      <p:cxnSp>
        <p:nvCxnSpPr>
          <p:cNvPr id="20" name="Straight Arrow Connector 19">
            <a:extLst>
              <a:ext uri="{FF2B5EF4-FFF2-40B4-BE49-F238E27FC236}">
                <a16:creationId xmlns:a16="http://schemas.microsoft.com/office/drawing/2014/main" id="{6330CD4F-33A0-3D1E-7617-2D956A2069D8}"/>
              </a:ext>
            </a:extLst>
          </p:cNvPr>
          <p:cNvCxnSpPr>
            <a:cxnSpLocks/>
            <a:stCxn id="13" idx="3"/>
          </p:cNvCxnSpPr>
          <p:nvPr/>
        </p:nvCxnSpPr>
        <p:spPr>
          <a:xfrm flipV="1">
            <a:off x="2134518" y="2341418"/>
            <a:ext cx="3164886" cy="10879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5B67D13-45B2-49EB-DBC8-29304A76557C}"/>
              </a:ext>
            </a:extLst>
          </p:cNvPr>
          <p:cNvCxnSpPr>
            <a:cxnSpLocks/>
            <a:endCxn id="30" idx="1"/>
          </p:cNvCxnSpPr>
          <p:nvPr/>
        </p:nvCxnSpPr>
        <p:spPr>
          <a:xfrm flipV="1">
            <a:off x="3048000" y="2585785"/>
            <a:ext cx="2268744" cy="7215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38DBEFC-FDF6-B06F-D585-B38954850D7A}"/>
              </a:ext>
            </a:extLst>
          </p:cNvPr>
          <p:cNvCxnSpPr>
            <a:cxnSpLocks/>
            <a:endCxn id="31" idx="1"/>
          </p:cNvCxnSpPr>
          <p:nvPr/>
        </p:nvCxnSpPr>
        <p:spPr>
          <a:xfrm flipV="1">
            <a:off x="4490420" y="3290501"/>
            <a:ext cx="826324" cy="450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6B80F30F-FDD1-E50C-E516-E91751E66F9A}"/>
              </a:ext>
            </a:extLst>
          </p:cNvPr>
          <p:cNvSpPr txBox="1"/>
          <p:nvPr/>
        </p:nvSpPr>
        <p:spPr>
          <a:xfrm>
            <a:off x="5299404" y="2196153"/>
            <a:ext cx="263214" cy="276999"/>
          </a:xfrm>
          <a:prstGeom prst="rect">
            <a:avLst/>
          </a:prstGeom>
          <a:noFill/>
        </p:spPr>
        <p:txBody>
          <a:bodyPr wrap="none" rtlCol="0">
            <a:spAutoFit/>
          </a:bodyPr>
          <a:lstStyle/>
          <a:p>
            <a:r>
              <a:rPr lang="en-AU" sz="1200">
                <a:solidFill>
                  <a:schemeClr val="bg1"/>
                </a:solidFill>
              </a:rPr>
              <a:t>1</a:t>
            </a:r>
            <a:endParaRPr lang="en-AU">
              <a:solidFill>
                <a:schemeClr val="bg1"/>
              </a:solidFill>
            </a:endParaRPr>
          </a:p>
        </p:txBody>
      </p:sp>
      <p:sp>
        <p:nvSpPr>
          <p:cNvPr id="30" name="TextBox 29">
            <a:extLst>
              <a:ext uri="{FF2B5EF4-FFF2-40B4-BE49-F238E27FC236}">
                <a16:creationId xmlns:a16="http://schemas.microsoft.com/office/drawing/2014/main" id="{1608B178-B565-FAE9-6EEB-318BE89CA851}"/>
              </a:ext>
            </a:extLst>
          </p:cNvPr>
          <p:cNvSpPr txBox="1"/>
          <p:nvPr/>
        </p:nvSpPr>
        <p:spPr>
          <a:xfrm>
            <a:off x="5316744" y="2447285"/>
            <a:ext cx="263214" cy="276999"/>
          </a:xfrm>
          <a:prstGeom prst="rect">
            <a:avLst/>
          </a:prstGeom>
          <a:noFill/>
        </p:spPr>
        <p:txBody>
          <a:bodyPr wrap="none" rtlCol="0">
            <a:spAutoFit/>
          </a:bodyPr>
          <a:lstStyle/>
          <a:p>
            <a:r>
              <a:rPr lang="en-AU" sz="1200">
                <a:solidFill>
                  <a:schemeClr val="bg1"/>
                </a:solidFill>
              </a:rPr>
              <a:t>1</a:t>
            </a:r>
            <a:endParaRPr lang="en-AU">
              <a:solidFill>
                <a:schemeClr val="bg1"/>
              </a:solidFill>
            </a:endParaRPr>
          </a:p>
        </p:txBody>
      </p:sp>
      <p:sp>
        <p:nvSpPr>
          <p:cNvPr id="31" name="TextBox 30">
            <a:extLst>
              <a:ext uri="{FF2B5EF4-FFF2-40B4-BE49-F238E27FC236}">
                <a16:creationId xmlns:a16="http://schemas.microsoft.com/office/drawing/2014/main" id="{3BC82B2D-774A-903A-476F-C481FA910DA4}"/>
              </a:ext>
            </a:extLst>
          </p:cNvPr>
          <p:cNvSpPr txBox="1"/>
          <p:nvPr/>
        </p:nvSpPr>
        <p:spPr>
          <a:xfrm>
            <a:off x="5316744" y="3152001"/>
            <a:ext cx="263214" cy="276999"/>
          </a:xfrm>
          <a:prstGeom prst="rect">
            <a:avLst/>
          </a:prstGeom>
          <a:noFill/>
        </p:spPr>
        <p:txBody>
          <a:bodyPr wrap="none" rtlCol="0">
            <a:spAutoFit/>
          </a:bodyPr>
          <a:lstStyle/>
          <a:p>
            <a:r>
              <a:rPr lang="en-AU" sz="1200">
                <a:solidFill>
                  <a:schemeClr val="bg1"/>
                </a:solidFill>
              </a:rPr>
              <a:t>1</a:t>
            </a:r>
            <a:endParaRPr lang="en-AU">
              <a:solidFill>
                <a:schemeClr val="bg1"/>
              </a:solidFill>
            </a:endParaRPr>
          </a:p>
        </p:txBody>
      </p:sp>
      <p:sp>
        <p:nvSpPr>
          <p:cNvPr id="32" name="TextBox 31">
            <a:extLst>
              <a:ext uri="{FF2B5EF4-FFF2-40B4-BE49-F238E27FC236}">
                <a16:creationId xmlns:a16="http://schemas.microsoft.com/office/drawing/2014/main" id="{7DE96D85-22FB-91DD-4BE2-51D57FB139E4}"/>
              </a:ext>
            </a:extLst>
          </p:cNvPr>
          <p:cNvSpPr txBox="1"/>
          <p:nvPr/>
        </p:nvSpPr>
        <p:spPr>
          <a:xfrm>
            <a:off x="5804315" y="1851412"/>
            <a:ext cx="6297172" cy="1938992"/>
          </a:xfrm>
          <a:prstGeom prst="rect">
            <a:avLst/>
          </a:prstGeom>
          <a:noFill/>
        </p:spPr>
        <p:txBody>
          <a:bodyPr wrap="square" rtlCol="0">
            <a:spAutoFit/>
          </a:bodyPr>
          <a:lstStyle/>
          <a:p>
            <a:r>
              <a:rPr lang="en-AU" sz="2000" b="1"/>
              <a:t>Iteration 0: </a:t>
            </a:r>
            <a:r>
              <a:rPr lang="en-AU" sz="2000"/>
              <a:t>atom invariant (basic description) </a:t>
            </a:r>
          </a:p>
          <a:p>
            <a:endParaRPr lang="en-AU" sz="2000"/>
          </a:p>
          <a:p>
            <a:r>
              <a:rPr lang="en-AU" sz="2000" b="1"/>
              <a:t>Iteration 1: </a:t>
            </a:r>
            <a:r>
              <a:rPr lang="en-AU" sz="2000"/>
              <a:t>new key with info on immediate </a:t>
            </a:r>
            <a:r>
              <a:rPr lang="en-AU" sz="2000" err="1"/>
              <a:t>neighbors</a:t>
            </a:r>
            <a:endParaRPr lang="en-AU" sz="2000"/>
          </a:p>
          <a:p>
            <a:endParaRPr lang="en-AU" sz="2000"/>
          </a:p>
          <a:p>
            <a:r>
              <a:rPr lang="en-AU" sz="2000" b="1"/>
              <a:t>Iteration 2: </a:t>
            </a:r>
            <a:r>
              <a:rPr lang="en-AU" sz="2000"/>
              <a:t>new keys for each atom’s 2-bond environment</a:t>
            </a:r>
          </a:p>
          <a:p>
            <a:endParaRPr lang="en-AU" sz="2000"/>
          </a:p>
        </p:txBody>
      </p:sp>
      <p:pic>
        <p:nvPicPr>
          <p:cNvPr id="33" name="Picture 32">
            <a:extLst>
              <a:ext uri="{FF2B5EF4-FFF2-40B4-BE49-F238E27FC236}">
                <a16:creationId xmlns:a16="http://schemas.microsoft.com/office/drawing/2014/main" id="{520A6DBA-BC05-97CA-2866-63D65A20A88C}"/>
              </a:ext>
            </a:extLst>
          </p:cNvPr>
          <p:cNvPicPr>
            <a:picLocks noChangeAspect="1"/>
          </p:cNvPicPr>
          <p:nvPr/>
        </p:nvPicPr>
        <p:blipFill rotWithShape="1">
          <a:blip r:embed="rId5"/>
          <a:srcRect b="6406"/>
          <a:stretch/>
        </p:blipFill>
        <p:spPr>
          <a:xfrm>
            <a:off x="1573306" y="3918615"/>
            <a:ext cx="9303327" cy="2383573"/>
          </a:xfrm>
          <a:prstGeom prst="rect">
            <a:avLst/>
          </a:prstGeom>
        </p:spPr>
      </p:pic>
      <p:sp>
        <p:nvSpPr>
          <p:cNvPr id="42" name="TextBox 41">
            <a:extLst>
              <a:ext uri="{FF2B5EF4-FFF2-40B4-BE49-F238E27FC236}">
                <a16:creationId xmlns:a16="http://schemas.microsoft.com/office/drawing/2014/main" id="{52C68AC7-C1EA-B358-5989-BAA042EDA213}"/>
              </a:ext>
            </a:extLst>
          </p:cNvPr>
          <p:cNvSpPr txBox="1"/>
          <p:nvPr/>
        </p:nvSpPr>
        <p:spPr>
          <a:xfrm rot="16200000">
            <a:off x="-2933241" y="3702278"/>
            <a:ext cx="6096000" cy="215444"/>
          </a:xfrm>
          <a:prstGeom prst="rect">
            <a:avLst/>
          </a:prstGeom>
          <a:noFill/>
        </p:spPr>
        <p:txBody>
          <a:bodyPr wrap="square">
            <a:spAutoFit/>
          </a:bodyPr>
          <a:lstStyle/>
          <a:p>
            <a:r>
              <a:rPr lang="en-AU" sz="800">
                <a:solidFill>
                  <a:schemeClr val="tx1">
                    <a:lumMod val="50000"/>
                    <a:lumOff val="50000"/>
                  </a:schemeClr>
                </a:solidFill>
              </a:rPr>
              <a:t>https://</a:t>
            </a:r>
            <a:r>
              <a:rPr lang="en-AU" sz="800" err="1">
                <a:solidFill>
                  <a:schemeClr val="tx1">
                    <a:lumMod val="50000"/>
                    <a:lumOff val="50000"/>
                  </a:schemeClr>
                </a:solidFill>
              </a:rPr>
              <a:t>chemicbook.com</a:t>
            </a:r>
            <a:r>
              <a:rPr lang="en-AU" sz="800">
                <a:solidFill>
                  <a:schemeClr val="tx1">
                    <a:lumMod val="50000"/>
                    <a:lumOff val="50000"/>
                  </a:schemeClr>
                </a:solidFill>
              </a:rPr>
              <a:t>/2021/03/25/a-beginners-guide-for-understanding-extended-connectivity-fingerprints.html</a:t>
            </a:r>
          </a:p>
        </p:txBody>
      </p:sp>
      <p:sp>
        <p:nvSpPr>
          <p:cNvPr id="3" name="Rectangle 2">
            <a:extLst>
              <a:ext uri="{FF2B5EF4-FFF2-40B4-BE49-F238E27FC236}">
                <a16:creationId xmlns:a16="http://schemas.microsoft.com/office/drawing/2014/main" id="{FCED8328-4F9A-A655-F857-FCC796336120}"/>
              </a:ext>
            </a:extLst>
          </p:cNvPr>
          <p:cNvSpPr/>
          <p:nvPr/>
        </p:nvSpPr>
        <p:spPr>
          <a:xfrm>
            <a:off x="-2872573" y="-858044"/>
            <a:ext cx="2571750" cy="188595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Do it quick </a:t>
            </a:r>
          </a:p>
        </p:txBody>
      </p:sp>
    </p:spTree>
    <p:extLst>
      <p:ext uri="{BB962C8B-B14F-4D97-AF65-F5344CB8AC3E}">
        <p14:creationId xmlns:p14="http://schemas.microsoft.com/office/powerpoint/2010/main" val="2313973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0ABD2E-60BA-A6FD-3001-EC4160877704}"/>
              </a:ext>
            </a:extLst>
          </p:cNvPr>
          <p:cNvSpPr>
            <a:spLocks noGrp="1"/>
          </p:cNvSpPr>
          <p:nvPr>
            <p:ph type="dt" sz="half" idx="10"/>
          </p:nvPr>
        </p:nvSpPr>
        <p:spPr/>
        <p:txBody>
          <a:bodyPr/>
          <a:lstStyle/>
          <a:p>
            <a:fld id="{E0ADA04B-3500-BC40-845D-C5386DD823BF}" type="datetime1">
              <a:rPr lang="en-AU" smtClean="0"/>
              <a:t>20/10/2025</a:t>
            </a:fld>
            <a:endParaRPr lang="en-AU"/>
          </a:p>
        </p:txBody>
      </p:sp>
      <p:sp>
        <p:nvSpPr>
          <p:cNvPr id="3" name="Footer Placeholder 2">
            <a:extLst>
              <a:ext uri="{FF2B5EF4-FFF2-40B4-BE49-F238E27FC236}">
                <a16:creationId xmlns:a16="http://schemas.microsoft.com/office/drawing/2014/main" id="{81EFB00D-068D-24F2-39CB-6272B5F30967}"/>
              </a:ext>
            </a:extLst>
          </p:cNvPr>
          <p:cNvSpPr>
            <a:spLocks noGrp="1"/>
          </p:cNvSpPr>
          <p:nvPr>
            <p:ph type="ftr" sz="quarter" idx="11"/>
          </p:nvPr>
        </p:nvSpPr>
        <p:spPr/>
        <p:txBody>
          <a:bodyPr/>
          <a:lstStyle/>
          <a:p>
            <a:r>
              <a:rPr lang="en-AU"/>
              <a:t>A Multi-Method Approach to Molecular Activity Prediction</a:t>
            </a:r>
          </a:p>
        </p:txBody>
      </p:sp>
      <p:sp>
        <p:nvSpPr>
          <p:cNvPr id="4" name="Slide Number Placeholder 3">
            <a:extLst>
              <a:ext uri="{FF2B5EF4-FFF2-40B4-BE49-F238E27FC236}">
                <a16:creationId xmlns:a16="http://schemas.microsoft.com/office/drawing/2014/main" id="{0312A2DE-17EA-4F51-886D-37535E5705AD}"/>
              </a:ext>
            </a:extLst>
          </p:cNvPr>
          <p:cNvSpPr>
            <a:spLocks noGrp="1"/>
          </p:cNvSpPr>
          <p:nvPr>
            <p:ph type="sldNum" sz="quarter" idx="12"/>
          </p:nvPr>
        </p:nvSpPr>
        <p:spPr/>
        <p:txBody>
          <a:bodyPr/>
          <a:lstStyle/>
          <a:p>
            <a:fld id="{BDFE8AA4-FEF7-A840-AF01-B040DC34D9F0}" type="slidenum">
              <a:rPr lang="en-AU" smtClean="0"/>
              <a:t>5</a:t>
            </a:fld>
            <a:endParaRPr lang="en-AU"/>
          </a:p>
        </p:txBody>
      </p:sp>
      <p:pic>
        <p:nvPicPr>
          <p:cNvPr id="2052" name="Picture 4" descr="Abstract Image">
            <a:extLst>
              <a:ext uri="{FF2B5EF4-FFF2-40B4-BE49-F238E27FC236}">
                <a16:creationId xmlns:a16="http://schemas.microsoft.com/office/drawing/2014/main" id="{F554A35C-9465-3156-E3F4-15673B6D3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8150" y="1225739"/>
            <a:ext cx="9155699" cy="47792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70F837C-E90B-1E91-B9EF-0D90820A2E88}"/>
              </a:ext>
            </a:extLst>
          </p:cNvPr>
          <p:cNvSpPr/>
          <p:nvPr/>
        </p:nvSpPr>
        <p:spPr>
          <a:xfrm>
            <a:off x="3223147" y="1023582"/>
            <a:ext cx="1717343" cy="859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Data Processing</a:t>
            </a:r>
          </a:p>
        </p:txBody>
      </p:sp>
      <p:sp>
        <p:nvSpPr>
          <p:cNvPr id="8" name="Rectangle 7">
            <a:extLst>
              <a:ext uri="{FF2B5EF4-FFF2-40B4-BE49-F238E27FC236}">
                <a16:creationId xmlns:a16="http://schemas.microsoft.com/office/drawing/2014/main" id="{9C915CD7-006E-D41D-C5FC-A189381BD593}"/>
              </a:ext>
            </a:extLst>
          </p:cNvPr>
          <p:cNvSpPr/>
          <p:nvPr/>
        </p:nvSpPr>
        <p:spPr>
          <a:xfrm>
            <a:off x="1351128" y="899139"/>
            <a:ext cx="1717343" cy="859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err="1">
                <a:solidFill>
                  <a:schemeClr val="tx1"/>
                </a:solidFill>
              </a:rPr>
              <a:t>TUDatabase</a:t>
            </a:r>
            <a:r>
              <a:rPr lang="en-AU">
                <a:solidFill>
                  <a:schemeClr val="tx1"/>
                </a:solidFill>
              </a:rPr>
              <a:t> </a:t>
            </a:r>
          </a:p>
        </p:txBody>
      </p:sp>
      <p:sp>
        <p:nvSpPr>
          <p:cNvPr id="9" name="Rectangle 8">
            <a:extLst>
              <a:ext uri="{FF2B5EF4-FFF2-40B4-BE49-F238E27FC236}">
                <a16:creationId xmlns:a16="http://schemas.microsoft.com/office/drawing/2014/main" id="{961DF6FA-E1C2-6741-E4FF-61335A61E498}"/>
              </a:ext>
            </a:extLst>
          </p:cNvPr>
          <p:cNvSpPr/>
          <p:nvPr/>
        </p:nvSpPr>
        <p:spPr>
          <a:xfrm>
            <a:off x="1864057" y="3643952"/>
            <a:ext cx="2353101" cy="724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Molecular Representation</a:t>
            </a:r>
          </a:p>
        </p:txBody>
      </p:sp>
      <p:sp>
        <p:nvSpPr>
          <p:cNvPr id="10" name="Rectangle 9">
            <a:extLst>
              <a:ext uri="{FF2B5EF4-FFF2-40B4-BE49-F238E27FC236}">
                <a16:creationId xmlns:a16="http://schemas.microsoft.com/office/drawing/2014/main" id="{6CD5C733-268F-652C-F729-0D40FB1A349E}"/>
              </a:ext>
            </a:extLst>
          </p:cNvPr>
          <p:cNvSpPr/>
          <p:nvPr/>
        </p:nvSpPr>
        <p:spPr>
          <a:xfrm>
            <a:off x="8610600" y="1037230"/>
            <a:ext cx="1717343" cy="859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Possible Drug Candidates</a:t>
            </a:r>
          </a:p>
        </p:txBody>
      </p:sp>
      <p:sp>
        <p:nvSpPr>
          <p:cNvPr id="11" name="Rectangle 10">
            <a:extLst>
              <a:ext uri="{FF2B5EF4-FFF2-40B4-BE49-F238E27FC236}">
                <a16:creationId xmlns:a16="http://schemas.microsoft.com/office/drawing/2014/main" id="{8D40B3C1-9278-CF3C-30AE-293389FED4AD}"/>
              </a:ext>
            </a:extLst>
          </p:cNvPr>
          <p:cNvSpPr/>
          <p:nvPr/>
        </p:nvSpPr>
        <p:spPr>
          <a:xfrm>
            <a:off x="7497171" y="3643952"/>
            <a:ext cx="1717343" cy="859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Wet Labs</a:t>
            </a:r>
          </a:p>
        </p:txBody>
      </p:sp>
      <p:sp>
        <p:nvSpPr>
          <p:cNvPr id="12" name="Rectangle 11">
            <a:extLst>
              <a:ext uri="{FF2B5EF4-FFF2-40B4-BE49-F238E27FC236}">
                <a16:creationId xmlns:a16="http://schemas.microsoft.com/office/drawing/2014/main" id="{6A4C487F-0566-9459-0AFC-9A994DCDE677}"/>
              </a:ext>
            </a:extLst>
          </p:cNvPr>
          <p:cNvSpPr/>
          <p:nvPr/>
        </p:nvSpPr>
        <p:spPr>
          <a:xfrm>
            <a:off x="9469272" y="3643952"/>
            <a:ext cx="1371600" cy="78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New Drugs</a:t>
            </a:r>
          </a:p>
        </p:txBody>
      </p:sp>
      <p:sp>
        <p:nvSpPr>
          <p:cNvPr id="13" name="Rectangle 12">
            <a:extLst>
              <a:ext uri="{FF2B5EF4-FFF2-40B4-BE49-F238E27FC236}">
                <a16:creationId xmlns:a16="http://schemas.microsoft.com/office/drawing/2014/main" id="{FF55237E-5D9B-B0AF-3450-9CB539952C76}"/>
              </a:ext>
            </a:extLst>
          </p:cNvPr>
          <p:cNvSpPr/>
          <p:nvPr/>
        </p:nvSpPr>
        <p:spPr>
          <a:xfrm>
            <a:off x="1009934" y="852986"/>
            <a:ext cx="6673756" cy="538404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FB386D5A-EAA2-FA10-69CE-F893FDC289C4}"/>
              </a:ext>
            </a:extLst>
          </p:cNvPr>
          <p:cNvSpPr txBox="1"/>
          <p:nvPr/>
        </p:nvSpPr>
        <p:spPr>
          <a:xfrm>
            <a:off x="647112" y="642249"/>
            <a:ext cx="1253356" cy="369332"/>
          </a:xfrm>
          <a:prstGeom prst="rect">
            <a:avLst/>
          </a:prstGeom>
          <a:solidFill>
            <a:srgbClr val="4472C4"/>
          </a:solidFill>
          <a:ln>
            <a:solidFill>
              <a:srgbClr val="0070C0"/>
            </a:solidFill>
          </a:ln>
        </p:spPr>
        <p:txBody>
          <a:bodyPr wrap="none" rtlCol="0">
            <a:spAutoFit/>
          </a:bodyPr>
          <a:lstStyle/>
          <a:p>
            <a:r>
              <a:rPr lang="en-AU">
                <a:solidFill>
                  <a:schemeClr val="bg1"/>
                </a:solidFill>
              </a:rPr>
              <a:t>Our Project</a:t>
            </a:r>
          </a:p>
        </p:txBody>
      </p:sp>
      <p:sp>
        <p:nvSpPr>
          <p:cNvPr id="15" name="Rectangle 14">
            <a:extLst>
              <a:ext uri="{FF2B5EF4-FFF2-40B4-BE49-F238E27FC236}">
                <a16:creationId xmlns:a16="http://schemas.microsoft.com/office/drawing/2014/main" id="{70DDBC8F-C37B-F80C-93C0-67D05FEC8352}"/>
              </a:ext>
            </a:extLst>
          </p:cNvPr>
          <p:cNvSpPr/>
          <p:nvPr/>
        </p:nvSpPr>
        <p:spPr>
          <a:xfrm>
            <a:off x="7682490" y="851599"/>
            <a:ext cx="3017356" cy="28843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72ED1A0F-AD31-A0E5-6FA3-E5F77A905B0F}"/>
              </a:ext>
            </a:extLst>
          </p:cNvPr>
          <p:cNvSpPr/>
          <p:nvPr/>
        </p:nvSpPr>
        <p:spPr>
          <a:xfrm>
            <a:off x="7476451" y="864186"/>
            <a:ext cx="294402" cy="28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D3AF099D-5959-9A10-7986-253BF997F4E5}"/>
              </a:ext>
            </a:extLst>
          </p:cNvPr>
          <p:cNvSpPr txBox="1"/>
          <p:nvPr/>
        </p:nvSpPr>
        <p:spPr>
          <a:xfrm rot="16200000">
            <a:off x="10437535" y="5103274"/>
            <a:ext cx="3294008" cy="215444"/>
          </a:xfrm>
          <a:prstGeom prst="rect">
            <a:avLst/>
          </a:prstGeom>
          <a:noFill/>
        </p:spPr>
        <p:txBody>
          <a:bodyPr wrap="square">
            <a:spAutoFit/>
          </a:bodyPr>
          <a:lstStyle/>
          <a:p>
            <a:r>
              <a:rPr lang="en-AU" sz="800">
                <a:solidFill>
                  <a:schemeClr val="tx1">
                    <a:lumMod val="50000"/>
                    <a:lumOff val="50000"/>
                  </a:schemeClr>
                </a:solidFill>
              </a:rPr>
              <a:t>https://</a:t>
            </a:r>
            <a:r>
              <a:rPr lang="en-AU" sz="800" err="1">
                <a:solidFill>
                  <a:schemeClr val="tx1">
                    <a:lumMod val="50000"/>
                    <a:lumOff val="50000"/>
                  </a:schemeClr>
                </a:solidFill>
              </a:rPr>
              <a:t>pubs.acs.org</a:t>
            </a:r>
            <a:r>
              <a:rPr lang="en-AU" sz="800">
                <a:solidFill>
                  <a:schemeClr val="tx1">
                    <a:lumMod val="50000"/>
                    <a:lumOff val="50000"/>
                  </a:schemeClr>
                </a:solidFill>
              </a:rPr>
              <a:t>/</a:t>
            </a:r>
            <a:r>
              <a:rPr lang="en-AU" sz="800" err="1">
                <a:solidFill>
                  <a:schemeClr val="tx1">
                    <a:lumMod val="50000"/>
                    <a:lumOff val="50000"/>
                  </a:schemeClr>
                </a:solidFill>
              </a:rPr>
              <a:t>doi</a:t>
            </a:r>
            <a:r>
              <a:rPr lang="en-AU" sz="800">
                <a:solidFill>
                  <a:schemeClr val="tx1">
                    <a:lumMod val="50000"/>
                    <a:lumOff val="50000"/>
                  </a:schemeClr>
                </a:solidFill>
              </a:rPr>
              <a:t>/10.1021/acs.jcim.3c01496</a:t>
            </a:r>
          </a:p>
        </p:txBody>
      </p:sp>
      <p:pic>
        <p:nvPicPr>
          <p:cNvPr id="19" name="Picture 4" descr="Abstract Image">
            <a:extLst>
              <a:ext uri="{FF2B5EF4-FFF2-40B4-BE49-F238E27FC236}">
                <a16:creationId xmlns:a16="http://schemas.microsoft.com/office/drawing/2014/main" id="{D4DFA556-FFD9-73BD-6F08-CFE72927E2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403" t="35474" r="34970" b="31239"/>
          <a:stretch/>
        </p:blipFill>
        <p:spPr bwMode="auto">
          <a:xfrm>
            <a:off x="4921348" y="4533442"/>
            <a:ext cx="2529383" cy="159089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7BBED4A6-DB93-1A80-0FDF-325D41BCCD85}"/>
              </a:ext>
            </a:extLst>
          </p:cNvPr>
          <p:cNvSpPr/>
          <p:nvPr/>
        </p:nvSpPr>
        <p:spPr>
          <a:xfrm>
            <a:off x="4940490" y="1106417"/>
            <a:ext cx="2711102" cy="3307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92CFD758-39C3-D72E-DE6A-DE36556BCA47}"/>
              </a:ext>
            </a:extLst>
          </p:cNvPr>
          <p:cNvSpPr/>
          <p:nvPr/>
        </p:nvSpPr>
        <p:spPr>
          <a:xfrm>
            <a:off x="4971388" y="3684433"/>
            <a:ext cx="2429301" cy="859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GNN &amp; ML Methods</a:t>
            </a:r>
          </a:p>
        </p:txBody>
      </p:sp>
      <p:pic>
        <p:nvPicPr>
          <p:cNvPr id="22" name="Picture 21">
            <a:extLst>
              <a:ext uri="{FF2B5EF4-FFF2-40B4-BE49-F238E27FC236}">
                <a16:creationId xmlns:a16="http://schemas.microsoft.com/office/drawing/2014/main" id="{068C2EDC-414E-343D-EC44-DABDD42F9445}"/>
              </a:ext>
            </a:extLst>
          </p:cNvPr>
          <p:cNvPicPr>
            <a:picLocks noChangeAspect="1"/>
          </p:cNvPicPr>
          <p:nvPr/>
        </p:nvPicPr>
        <p:blipFill rotWithShape="1">
          <a:blip r:embed="rId3"/>
          <a:srcRect t="16025" r="52204" b="20542"/>
          <a:stretch/>
        </p:blipFill>
        <p:spPr>
          <a:xfrm>
            <a:off x="4687251" y="1712088"/>
            <a:ext cx="1505457" cy="1021727"/>
          </a:xfrm>
          <a:prstGeom prst="rect">
            <a:avLst/>
          </a:prstGeom>
        </p:spPr>
      </p:pic>
      <p:pic>
        <p:nvPicPr>
          <p:cNvPr id="23" name="Picture 22">
            <a:extLst>
              <a:ext uri="{FF2B5EF4-FFF2-40B4-BE49-F238E27FC236}">
                <a16:creationId xmlns:a16="http://schemas.microsoft.com/office/drawing/2014/main" id="{65F95A1A-C60E-7183-7C81-602D9D8AE59C}"/>
              </a:ext>
            </a:extLst>
          </p:cNvPr>
          <p:cNvPicPr>
            <a:picLocks noChangeAspect="1"/>
          </p:cNvPicPr>
          <p:nvPr/>
        </p:nvPicPr>
        <p:blipFill rotWithShape="1">
          <a:blip r:embed="rId3"/>
          <a:srcRect l="52204" t="5193" b="14043"/>
          <a:stretch/>
        </p:blipFill>
        <p:spPr>
          <a:xfrm>
            <a:off x="6146135" y="1531813"/>
            <a:ext cx="1505457" cy="1300856"/>
          </a:xfrm>
          <a:prstGeom prst="rect">
            <a:avLst/>
          </a:prstGeom>
        </p:spPr>
      </p:pic>
      <p:pic>
        <p:nvPicPr>
          <p:cNvPr id="24" name="Picture 4" descr="Abstract Image">
            <a:extLst>
              <a:ext uri="{FF2B5EF4-FFF2-40B4-BE49-F238E27FC236}">
                <a16:creationId xmlns:a16="http://schemas.microsoft.com/office/drawing/2014/main" id="{1360C998-848A-A20F-DF89-E89D793816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414" t="71287" r="62874" b="8492"/>
          <a:stretch/>
        </p:blipFill>
        <p:spPr bwMode="auto">
          <a:xfrm rot="16200000">
            <a:off x="5699180" y="3106962"/>
            <a:ext cx="706055" cy="96643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79D89692-5269-EE24-9B3D-D2F8E98422F1}"/>
              </a:ext>
            </a:extLst>
          </p:cNvPr>
          <p:cNvSpPr/>
          <p:nvPr/>
        </p:nvSpPr>
        <p:spPr>
          <a:xfrm>
            <a:off x="5055269" y="906127"/>
            <a:ext cx="2429301" cy="859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Graph Classification</a:t>
            </a:r>
          </a:p>
        </p:txBody>
      </p:sp>
      <p:sp>
        <p:nvSpPr>
          <p:cNvPr id="26" name="Rectangle 25">
            <a:extLst>
              <a:ext uri="{FF2B5EF4-FFF2-40B4-BE49-F238E27FC236}">
                <a16:creationId xmlns:a16="http://schemas.microsoft.com/office/drawing/2014/main" id="{BCAF8BB5-7742-76D4-68C3-8A034DB810AF}"/>
              </a:ext>
            </a:extLst>
          </p:cNvPr>
          <p:cNvSpPr/>
          <p:nvPr/>
        </p:nvSpPr>
        <p:spPr>
          <a:xfrm>
            <a:off x="5228442" y="2579331"/>
            <a:ext cx="867557" cy="238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a:solidFill>
                  <a:srgbClr val="CC1B1B"/>
                </a:solidFill>
              </a:rPr>
              <a:t>Active</a:t>
            </a:r>
          </a:p>
        </p:txBody>
      </p:sp>
      <p:sp>
        <p:nvSpPr>
          <p:cNvPr id="27" name="Rectangle 26">
            <a:extLst>
              <a:ext uri="{FF2B5EF4-FFF2-40B4-BE49-F238E27FC236}">
                <a16:creationId xmlns:a16="http://schemas.microsoft.com/office/drawing/2014/main" id="{F244AC4B-7B43-96F0-A87E-6AC3FD39B9A8}"/>
              </a:ext>
            </a:extLst>
          </p:cNvPr>
          <p:cNvSpPr/>
          <p:nvPr/>
        </p:nvSpPr>
        <p:spPr>
          <a:xfrm>
            <a:off x="6247512" y="2579331"/>
            <a:ext cx="867557" cy="238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a:solidFill>
                  <a:srgbClr val="CC1B1B"/>
                </a:solidFill>
              </a:rPr>
              <a:t>Inactive</a:t>
            </a:r>
          </a:p>
        </p:txBody>
      </p:sp>
      <p:cxnSp>
        <p:nvCxnSpPr>
          <p:cNvPr id="29" name="Straight Connector 28">
            <a:extLst>
              <a:ext uri="{FF2B5EF4-FFF2-40B4-BE49-F238E27FC236}">
                <a16:creationId xmlns:a16="http://schemas.microsoft.com/office/drawing/2014/main" id="{0EE86923-D989-A20E-0B36-609D85EBA530}"/>
              </a:ext>
            </a:extLst>
          </p:cNvPr>
          <p:cNvCxnSpPr/>
          <p:nvPr/>
        </p:nvCxnSpPr>
        <p:spPr>
          <a:xfrm>
            <a:off x="6096000" y="1814349"/>
            <a:ext cx="0" cy="1003842"/>
          </a:xfrm>
          <a:prstGeom prst="line">
            <a:avLst/>
          </a:prstGeom>
        </p:spPr>
        <p:style>
          <a:lnRef idx="1">
            <a:schemeClr val="dk1"/>
          </a:lnRef>
          <a:fillRef idx="0">
            <a:schemeClr val="dk1"/>
          </a:fillRef>
          <a:effectRef idx="0">
            <a:schemeClr val="dk1"/>
          </a:effectRef>
          <a:fontRef idx="minor">
            <a:schemeClr val="tx1"/>
          </a:fontRef>
        </p:style>
      </p:cxnSp>
      <p:cxnSp>
        <p:nvCxnSpPr>
          <p:cNvPr id="6" name="Rak pilkoppling 5">
            <a:extLst>
              <a:ext uri="{FF2B5EF4-FFF2-40B4-BE49-F238E27FC236}">
                <a16:creationId xmlns:a16="http://schemas.microsoft.com/office/drawing/2014/main" id="{FF771C7C-D313-3317-B37E-2B5312DB5376}"/>
              </a:ext>
            </a:extLst>
          </p:cNvPr>
          <p:cNvCxnSpPr>
            <a:cxnSpLocks/>
          </p:cNvCxnSpPr>
          <p:nvPr/>
        </p:nvCxnSpPr>
        <p:spPr>
          <a:xfrm>
            <a:off x="7709611" y="851599"/>
            <a:ext cx="0" cy="2894728"/>
          </a:xfrm>
          <a:prstGeom prst="straightConnector1">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 name="Picture 16">
            <a:extLst>
              <a:ext uri="{FF2B5EF4-FFF2-40B4-BE49-F238E27FC236}">
                <a16:creationId xmlns:a16="http://schemas.microsoft.com/office/drawing/2014/main" id="{5A390BE4-2BF1-A453-FF7B-F29E9101CFFF}"/>
              </a:ext>
            </a:extLst>
          </p:cNvPr>
          <p:cNvPicPr>
            <a:picLocks noChangeAspect="1"/>
          </p:cNvPicPr>
          <p:nvPr/>
        </p:nvPicPr>
        <p:blipFill>
          <a:blip r:embed="rId4"/>
          <a:stretch>
            <a:fillRect/>
          </a:stretch>
        </p:blipFill>
        <p:spPr>
          <a:xfrm rot="17852615">
            <a:off x="4325035" y="3640132"/>
            <a:ext cx="787400" cy="609600"/>
          </a:xfrm>
          <a:prstGeom prst="rect">
            <a:avLst/>
          </a:prstGeom>
        </p:spPr>
      </p:pic>
    </p:spTree>
    <p:extLst>
      <p:ext uri="{BB962C8B-B14F-4D97-AF65-F5344CB8AC3E}">
        <p14:creationId xmlns:p14="http://schemas.microsoft.com/office/powerpoint/2010/main" val="7427991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F0F9B-7D99-E7F3-0B4E-E24DD56286C1}"/>
              </a:ext>
            </a:extLst>
          </p:cNvPr>
          <p:cNvSpPr>
            <a:spLocks noGrp="1"/>
          </p:cNvSpPr>
          <p:nvPr>
            <p:ph type="title"/>
          </p:nvPr>
        </p:nvSpPr>
        <p:spPr>
          <a:xfrm>
            <a:off x="838200" y="365125"/>
            <a:ext cx="10515600" cy="1325563"/>
          </a:xfrm>
        </p:spPr>
        <p:txBody>
          <a:bodyPr anchor="ctr">
            <a:normAutofit/>
          </a:bodyPr>
          <a:lstStyle/>
          <a:p>
            <a:r>
              <a:rPr lang="en-AU"/>
              <a:t>Fingerprints as Features</a:t>
            </a:r>
          </a:p>
        </p:txBody>
      </p:sp>
      <p:sp>
        <p:nvSpPr>
          <p:cNvPr id="3" name="Content Placeholder 2">
            <a:extLst>
              <a:ext uri="{FF2B5EF4-FFF2-40B4-BE49-F238E27FC236}">
                <a16:creationId xmlns:a16="http://schemas.microsoft.com/office/drawing/2014/main" id="{8B0C3673-EBF9-59E1-D829-79B2433E5152}"/>
              </a:ext>
            </a:extLst>
          </p:cNvPr>
          <p:cNvSpPr>
            <a:spLocks noGrp="1"/>
          </p:cNvSpPr>
          <p:nvPr>
            <p:ph sz="half" idx="1"/>
          </p:nvPr>
        </p:nvSpPr>
        <p:spPr>
          <a:xfrm>
            <a:off x="838199" y="1825625"/>
            <a:ext cx="10113335" cy="4351338"/>
          </a:xfrm>
        </p:spPr>
        <p:txBody>
          <a:bodyPr>
            <a:normAutofit/>
          </a:bodyPr>
          <a:lstStyle/>
          <a:p>
            <a:r>
              <a:rPr lang="en-AU"/>
              <a:t>Binary vectorized representations of molecules</a:t>
            </a:r>
          </a:p>
          <a:p>
            <a:pPr>
              <a:buFont typeface="Arial" panose="020B0604020202020204" pitchFamily="34" charset="0"/>
              <a:buChar char="•"/>
            </a:pPr>
            <a:r>
              <a:rPr lang="en-AU"/>
              <a:t>Chemical substructure captured in a 2048-bit vector </a:t>
            </a:r>
          </a:p>
          <a:p>
            <a:r>
              <a:rPr lang="en-AU"/>
              <a:t>Sparse feature matrix (2.8% density)</a:t>
            </a:r>
          </a:p>
        </p:txBody>
      </p:sp>
      <p:sp>
        <p:nvSpPr>
          <p:cNvPr id="4" name="Date Placeholder 3">
            <a:extLst>
              <a:ext uri="{FF2B5EF4-FFF2-40B4-BE49-F238E27FC236}">
                <a16:creationId xmlns:a16="http://schemas.microsoft.com/office/drawing/2014/main" id="{1A8D3DE2-63AF-7EB2-1833-EE6DF596EA2D}"/>
              </a:ext>
            </a:extLst>
          </p:cNvPr>
          <p:cNvSpPr>
            <a:spLocks noGrp="1"/>
          </p:cNvSpPr>
          <p:nvPr>
            <p:ph type="dt" sz="half" idx="10"/>
          </p:nvPr>
        </p:nvSpPr>
        <p:spPr>
          <a:xfrm>
            <a:off x="838200" y="6356350"/>
            <a:ext cx="2743200" cy="365125"/>
          </a:xfrm>
        </p:spPr>
        <p:txBody>
          <a:bodyPr anchor="ctr">
            <a:normAutofit/>
          </a:bodyPr>
          <a:lstStyle/>
          <a:p>
            <a:pPr>
              <a:spcAft>
                <a:spcPts val="600"/>
              </a:spcAft>
            </a:pPr>
            <a:fld id="{522B7D7F-BD91-354A-8580-9EA35C2AFC94}" type="datetime1">
              <a:rPr lang="en-AU" smtClean="0"/>
              <a:pPr>
                <a:spcAft>
                  <a:spcPts val="600"/>
                </a:spcAft>
              </a:pPr>
              <a:t>20/10/2025</a:t>
            </a:fld>
            <a:endParaRPr lang="en-AU"/>
          </a:p>
        </p:txBody>
      </p:sp>
      <p:sp>
        <p:nvSpPr>
          <p:cNvPr id="5" name="Footer Placeholder 4">
            <a:extLst>
              <a:ext uri="{FF2B5EF4-FFF2-40B4-BE49-F238E27FC236}">
                <a16:creationId xmlns:a16="http://schemas.microsoft.com/office/drawing/2014/main" id="{374C9C84-C77C-7E4E-540E-B5812E9F256D}"/>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AU"/>
              <a:t>A Multi-Method Approach to Molecular Activity Prediction</a:t>
            </a:r>
          </a:p>
        </p:txBody>
      </p:sp>
      <p:sp>
        <p:nvSpPr>
          <p:cNvPr id="6" name="Slide Number Placeholder 5">
            <a:extLst>
              <a:ext uri="{FF2B5EF4-FFF2-40B4-BE49-F238E27FC236}">
                <a16:creationId xmlns:a16="http://schemas.microsoft.com/office/drawing/2014/main" id="{4BBEE445-9484-FFD3-6252-6A98E1D3E3F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DFE8AA4-FEF7-A840-AF01-B040DC34D9F0}" type="slidenum">
              <a:rPr lang="en-AU" smtClean="0"/>
              <a:pPr>
                <a:spcAft>
                  <a:spcPts val="600"/>
                </a:spcAft>
              </a:pPr>
              <a:t>50</a:t>
            </a:fld>
            <a:endParaRPr lang="en-AU"/>
          </a:p>
        </p:txBody>
      </p:sp>
      <p:pic>
        <p:nvPicPr>
          <p:cNvPr id="8" name="Picture 7">
            <a:extLst>
              <a:ext uri="{FF2B5EF4-FFF2-40B4-BE49-F238E27FC236}">
                <a16:creationId xmlns:a16="http://schemas.microsoft.com/office/drawing/2014/main" id="{587017B6-9810-832B-0F8E-D8529B6E1AA1}"/>
              </a:ext>
            </a:extLst>
          </p:cNvPr>
          <p:cNvPicPr>
            <a:picLocks noChangeAspect="1"/>
          </p:cNvPicPr>
          <p:nvPr/>
        </p:nvPicPr>
        <p:blipFill>
          <a:blip r:embed="rId3"/>
          <a:stretch>
            <a:fillRect/>
          </a:stretch>
        </p:blipFill>
        <p:spPr>
          <a:xfrm>
            <a:off x="838199" y="3434169"/>
            <a:ext cx="10347252" cy="2832488"/>
          </a:xfrm>
          <a:prstGeom prst="rect">
            <a:avLst/>
          </a:prstGeom>
        </p:spPr>
      </p:pic>
    </p:spTree>
    <p:extLst>
      <p:ext uri="{BB962C8B-B14F-4D97-AF65-F5344CB8AC3E}">
        <p14:creationId xmlns:p14="http://schemas.microsoft.com/office/powerpoint/2010/main" val="18963288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EEAEC-5764-F313-8A6C-7792AFBDD489}"/>
              </a:ext>
            </a:extLst>
          </p:cNvPr>
          <p:cNvSpPr>
            <a:spLocks noGrp="1"/>
          </p:cNvSpPr>
          <p:nvPr>
            <p:ph type="title"/>
          </p:nvPr>
        </p:nvSpPr>
        <p:spPr/>
        <p:txBody>
          <a:bodyPr/>
          <a:lstStyle/>
          <a:p>
            <a:r>
              <a:rPr lang="en-AU"/>
              <a:t>Feature Engineering: Graph Theoretical Metrices </a:t>
            </a:r>
          </a:p>
        </p:txBody>
      </p:sp>
      <p:graphicFrame>
        <p:nvGraphicFramePr>
          <p:cNvPr id="4" name="Content Placeholder 3">
            <a:extLst>
              <a:ext uri="{FF2B5EF4-FFF2-40B4-BE49-F238E27FC236}">
                <a16:creationId xmlns:a16="http://schemas.microsoft.com/office/drawing/2014/main" id="{B6E5B6AD-E06F-77C1-A325-4ECE91D08CEC}"/>
              </a:ext>
            </a:extLst>
          </p:cNvPr>
          <p:cNvGraphicFramePr>
            <a:graphicFrameLocks noGrp="1"/>
          </p:cNvGraphicFramePr>
          <p:nvPr>
            <p:ph idx="1"/>
            <p:extLst>
              <p:ext uri="{D42A27DB-BD31-4B8C-83A1-F6EECF244321}">
                <p14:modId xmlns:p14="http://schemas.microsoft.com/office/powerpoint/2010/main" val="3791408131"/>
              </p:ext>
            </p:extLst>
          </p:nvPr>
        </p:nvGraphicFramePr>
        <p:xfrm>
          <a:off x="838200" y="1825624"/>
          <a:ext cx="10958848" cy="4530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395BA842-500D-B3D7-7D00-903CAE18C2FA}"/>
              </a:ext>
            </a:extLst>
          </p:cNvPr>
          <p:cNvSpPr>
            <a:spLocks noGrp="1"/>
          </p:cNvSpPr>
          <p:nvPr>
            <p:ph type="ftr" sz="quarter" idx="11"/>
          </p:nvPr>
        </p:nvSpPr>
        <p:spPr/>
        <p:txBody>
          <a:bodyPr/>
          <a:lstStyle/>
          <a:p>
            <a:r>
              <a:rPr lang="en-AU"/>
              <a:t>A Multi-Method Approach to Molecular Activity Prediction</a:t>
            </a:r>
          </a:p>
        </p:txBody>
      </p:sp>
      <p:sp>
        <p:nvSpPr>
          <p:cNvPr id="6" name="Slide Number Placeholder 5">
            <a:extLst>
              <a:ext uri="{FF2B5EF4-FFF2-40B4-BE49-F238E27FC236}">
                <a16:creationId xmlns:a16="http://schemas.microsoft.com/office/drawing/2014/main" id="{32FC539B-B850-A48F-E6A9-F31DE185872F}"/>
              </a:ext>
            </a:extLst>
          </p:cNvPr>
          <p:cNvSpPr>
            <a:spLocks noGrp="1"/>
          </p:cNvSpPr>
          <p:nvPr>
            <p:ph type="sldNum" sz="quarter" idx="12"/>
          </p:nvPr>
        </p:nvSpPr>
        <p:spPr/>
        <p:txBody>
          <a:bodyPr/>
          <a:lstStyle/>
          <a:p>
            <a:fld id="{BDFE8AA4-FEF7-A840-AF01-B040DC34D9F0}" type="slidenum">
              <a:rPr lang="en-AU" smtClean="0"/>
              <a:t>51</a:t>
            </a:fld>
            <a:endParaRPr lang="en-AU"/>
          </a:p>
        </p:txBody>
      </p:sp>
      <p:sp>
        <p:nvSpPr>
          <p:cNvPr id="7" name="Date Placeholder 6">
            <a:extLst>
              <a:ext uri="{FF2B5EF4-FFF2-40B4-BE49-F238E27FC236}">
                <a16:creationId xmlns:a16="http://schemas.microsoft.com/office/drawing/2014/main" id="{5AFBA1B5-AA49-A03A-1ED2-F3A4DE6B24F9}"/>
              </a:ext>
            </a:extLst>
          </p:cNvPr>
          <p:cNvSpPr>
            <a:spLocks noGrp="1"/>
          </p:cNvSpPr>
          <p:nvPr>
            <p:ph type="dt" sz="half" idx="10"/>
          </p:nvPr>
        </p:nvSpPr>
        <p:spPr/>
        <p:txBody>
          <a:bodyPr/>
          <a:lstStyle/>
          <a:p>
            <a:fld id="{44C4C939-FCED-A740-94D5-B3F9C7AB8D0B}" type="datetime1">
              <a:rPr lang="en-AU" smtClean="0"/>
              <a:t>20/10/2025</a:t>
            </a:fld>
            <a:endParaRPr lang="en-AU"/>
          </a:p>
        </p:txBody>
      </p:sp>
    </p:spTree>
    <p:extLst>
      <p:ext uri="{BB962C8B-B14F-4D97-AF65-F5344CB8AC3E}">
        <p14:creationId xmlns:p14="http://schemas.microsoft.com/office/powerpoint/2010/main" val="301891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4F50A-2EA2-EF54-C85C-0DEDC56F5C4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AU"/>
              <a:t>Research Gap </a:t>
            </a:r>
          </a:p>
        </p:txBody>
      </p:sp>
      <p:graphicFrame>
        <p:nvGraphicFramePr>
          <p:cNvPr id="10" name="Content Placeholder 2">
            <a:extLst>
              <a:ext uri="{FF2B5EF4-FFF2-40B4-BE49-F238E27FC236}">
                <a16:creationId xmlns:a16="http://schemas.microsoft.com/office/drawing/2014/main" id="{86A6C111-8B23-D809-0C17-D363C5C47A3E}"/>
              </a:ext>
            </a:extLst>
          </p:cNvPr>
          <p:cNvGraphicFramePr>
            <a:graphicFrameLocks noGrp="1"/>
          </p:cNvGraphicFramePr>
          <p:nvPr>
            <p:ph sz="half" idx="2"/>
            <p:extLst>
              <p:ext uri="{D42A27DB-BD31-4B8C-83A1-F6EECF244321}">
                <p14:modId xmlns:p14="http://schemas.microsoft.com/office/powerpoint/2010/main" val="1054806173"/>
              </p:ext>
            </p:extLst>
          </p:nvPr>
        </p:nvGraphicFramePr>
        <p:xfrm>
          <a:off x="838200" y="16351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062220C9-E6B2-550F-43BF-0219E0AA881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522B7D7F-BD91-354A-8580-9EA35C2AFC94}" type="datetime1">
              <a:rPr lang="en-AU" smtClean="0"/>
              <a:pPr>
                <a:spcAft>
                  <a:spcPts val="600"/>
                </a:spcAft>
              </a:pPr>
              <a:t>20/10/2025</a:t>
            </a:fld>
            <a:endParaRPr lang="en-AU"/>
          </a:p>
        </p:txBody>
      </p:sp>
      <p:sp>
        <p:nvSpPr>
          <p:cNvPr id="5" name="Footer Placeholder 4">
            <a:extLst>
              <a:ext uri="{FF2B5EF4-FFF2-40B4-BE49-F238E27FC236}">
                <a16:creationId xmlns:a16="http://schemas.microsoft.com/office/drawing/2014/main" id="{0F682A13-C752-666C-0EFB-0A71CE285F9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AU" kern="1200">
                <a:latin typeface="+mn-lt"/>
                <a:ea typeface="+mn-ea"/>
                <a:cs typeface="+mn-cs"/>
              </a:rPr>
              <a:t>A Multi-Method Approach to Molecular Activity Prediction</a:t>
            </a:r>
          </a:p>
        </p:txBody>
      </p:sp>
      <p:sp>
        <p:nvSpPr>
          <p:cNvPr id="6" name="Slide Number Placeholder 5">
            <a:extLst>
              <a:ext uri="{FF2B5EF4-FFF2-40B4-BE49-F238E27FC236}">
                <a16:creationId xmlns:a16="http://schemas.microsoft.com/office/drawing/2014/main" id="{AA1F2969-447F-4A6A-E4C1-86FB35DBEDC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DFE8AA4-FEF7-A840-AF01-B040DC34D9F0}" type="slidenum">
              <a:rPr lang="en-AU" smtClean="0"/>
              <a:pPr>
                <a:spcAft>
                  <a:spcPts val="600"/>
                </a:spcAft>
              </a:pPr>
              <a:t>6</a:t>
            </a:fld>
            <a:endParaRPr lang="en-AU"/>
          </a:p>
        </p:txBody>
      </p:sp>
    </p:spTree>
    <p:extLst>
      <p:ext uri="{BB962C8B-B14F-4D97-AF65-F5344CB8AC3E}">
        <p14:creationId xmlns:p14="http://schemas.microsoft.com/office/powerpoint/2010/main" val="2466787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5CA8-D374-11BD-43D5-7E9866222517}"/>
              </a:ext>
            </a:extLst>
          </p:cNvPr>
          <p:cNvSpPr>
            <a:spLocks noGrp="1"/>
          </p:cNvSpPr>
          <p:nvPr>
            <p:ph type="title"/>
          </p:nvPr>
        </p:nvSpPr>
        <p:spPr/>
        <p:txBody>
          <a:bodyPr/>
          <a:lstStyle/>
          <a:p>
            <a:r>
              <a:rPr lang="en-AU"/>
              <a:t>Research Question </a:t>
            </a:r>
          </a:p>
        </p:txBody>
      </p:sp>
      <p:sp>
        <p:nvSpPr>
          <p:cNvPr id="5" name="Date Placeholder 4">
            <a:extLst>
              <a:ext uri="{FF2B5EF4-FFF2-40B4-BE49-F238E27FC236}">
                <a16:creationId xmlns:a16="http://schemas.microsoft.com/office/drawing/2014/main" id="{F884A7F4-BB3E-0CAD-774D-F85294620CEC}"/>
              </a:ext>
            </a:extLst>
          </p:cNvPr>
          <p:cNvSpPr>
            <a:spLocks noGrp="1"/>
          </p:cNvSpPr>
          <p:nvPr>
            <p:ph type="dt" sz="half" idx="10"/>
          </p:nvPr>
        </p:nvSpPr>
        <p:spPr/>
        <p:txBody>
          <a:bodyPr/>
          <a:lstStyle/>
          <a:p>
            <a:fld id="{35E7F073-9118-8C4D-9C38-4FF35E7A7646}" type="datetime1">
              <a:rPr lang="en-AU" smtClean="0"/>
              <a:t>20/10/2025</a:t>
            </a:fld>
            <a:endParaRPr lang="en-AU"/>
          </a:p>
        </p:txBody>
      </p:sp>
      <p:sp>
        <p:nvSpPr>
          <p:cNvPr id="6" name="Footer Placeholder 5">
            <a:extLst>
              <a:ext uri="{FF2B5EF4-FFF2-40B4-BE49-F238E27FC236}">
                <a16:creationId xmlns:a16="http://schemas.microsoft.com/office/drawing/2014/main" id="{3755EEF3-8735-8A3D-B730-9CD92C3E9EA7}"/>
              </a:ext>
            </a:extLst>
          </p:cNvPr>
          <p:cNvSpPr>
            <a:spLocks noGrp="1"/>
          </p:cNvSpPr>
          <p:nvPr>
            <p:ph type="ftr" sz="quarter" idx="11"/>
          </p:nvPr>
        </p:nvSpPr>
        <p:spPr/>
        <p:txBody>
          <a:bodyPr/>
          <a:lstStyle/>
          <a:p>
            <a:r>
              <a:rPr lang="en-AU"/>
              <a:t>A Multi-Method Approach to Molecular Activity Prediction</a:t>
            </a:r>
          </a:p>
        </p:txBody>
      </p:sp>
      <p:sp>
        <p:nvSpPr>
          <p:cNvPr id="7" name="Slide Number Placeholder 6">
            <a:extLst>
              <a:ext uri="{FF2B5EF4-FFF2-40B4-BE49-F238E27FC236}">
                <a16:creationId xmlns:a16="http://schemas.microsoft.com/office/drawing/2014/main" id="{9B40D777-0AD2-FA5C-B9CA-F9D98F9D18EB}"/>
              </a:ext>
            </a:extLst>
          </p:cNvPr>
          <p:cNvSpPr>
            <a:spLocks noGrp="1"/>
          </p:cNvSpPr>
          <p:nvPr>
            <p:ph type="sldNum" sz="quarter" idx="12"/>
          </p:nvPr>
        </p:nvSpPr>
        <p:spPr/>
        <p:txBody>
          <a:bodyPr/>
          <a:lstStyle/>
          <a:p>
            <a:fld id="{BDFE8AA4-FEF7-A840-AF01-B040DC34D9F0}" type="slidenum">
              <a:rPr lang="en-AU" smtClean="0"/>
              <a:t>7</a:t>
            </a:fld>
            <a:endParaRPr lang="en-AU"/>
          </a:p>
        </p:txBody>
      </p:sp>
      <p:sp>
        <p:nvSpPr>
          <p:cNvPr id="8" name="Rounded Rectangle 6">
            <a:extLst>
              <a:ext uri="{FF2B5EF4-FFF2-40B4-BE49-F238E27FC236}">
                <a16:creationId xmlns:a16="http://schemas.microsoft.com/office/drawing/2014/main" id="{32B2A71A-B3A4-469C-149A-F3C1A1E22D88}"/>
              </a:ext>
            </a:extLst>
          </p:cNvPr>
          <p:cNvSpPr/>
          <p:nvPr/>
        </p:nvSpPr>
        <p:spPr>
          <a:xfrm>
            <a:off x="838200" y="2312988"/>
            <a:ext cx="10515600" cy="2232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p>
            <a:pPr>
              <a:lnSpc>
                <a:spcPct val="90000"/>
              </a:lnSpc>
              <a:spcBef>
                <a:spcPts val="1000"/>
              </a:spcBef>
            </a:pPr>
            <a:endParaRPr lang="en-US" sz="2800" b="1">
              <a:solidFill>
                <a:schemeClr val="bg1"/>
              </a:solidFill>
            </a:endParaRPr>
          </a:p>
          <a:p>
            <a:pPr>
              <a:lnSpc>
                <a:spcPct val="90000"/>
              </a:lnSpc>
              <a:spcBef>
                <a:spcPts val="1000"/>
              </a:spcBef>
            </a:pPr>
            <a:r>
              <a:rPr lang="en-US" sz="2800">
                <a:solidFill>
                  <a:schemeClr val="bg1"/>
                </a:solidFill>
              </a:rPr>
              <a:t>“Which </a:t>
            </a:r>
            <a:r>
              <a:rPr lang="en-US" sz="2800" b="1">
                <a:solidFill>
                  <a:schemeClr val="bg1"/>
                </a:solidFill>
              </a:rPr>
              <a:t>type</a:t>
            </a:r>
            <a:r>
              <a:rPr lang="en-US" sz="2800">
                <a:solidFill>
                  <a:schemeClr val="bg1"/>
                </a:solidFill>
              </a:rPr>
              <a:t> of </a:t>
            </a:r>
            <a:r>
              <a:rPr lang="en-US" sz="2800" b="1">
                <a:solidFill>
                  <a:schemeClr val="bg1"/>
                </a:solidFill>
              </a:rPr>
              <a:t>representation </a:t>
            </a:r>
            <a:r>
              <a:rPr lang="en-US" sz="2800">
                <a:solidFill>
                  <a:schemeClr val="bg1"/>
                </a:solidFill>
              </a:rPr>
              <a:t>and </a:t>
            </a:r>
            <a:r>
              <a:rPr lang="en-US" sz="2800" b="1">
                <a:solidFill>
                  <a:schemeClr val="bg1"/>
                </a:solidFill>
              </a:rPr>
              <a:t>architecture</a:t>
            </a:r>
            <a:r>
              <a:rPr lang="en-US" sz="2800">
                <a:solidFill>
                  <a:schemeClr val="bg1"/>
                </a:solidFill>
              </a:rPr>
              <a:t> works best for </a:t>
            </a:r>
            <a:r>
              <a:rPr lang="en-US" sz="2800" b="1">
                <a:solidFill>
                  <a:schemeClr val="bg1"/>
                </a:solidFill>
              </a:rPr>
              <a:t>which</a:t>
            </a:r>
            <a:r>
              <a:rPr lang="en-US" sz="2800">
                <a:solidFill>
                  <a:schemeClr val="bg1"/>
                </a:solidFill>
              </a:rPr>
              <a:t> </a:t>
            </a:r>
            <a:r>
              <a:rPr lang="en-US" sz="2800" b="1">
                <a:solidFill>
                  <a:schemeClr val="bg1"/>
                </a:solidFill>
              </a:rPr>
              <a:t>dataset</a:t>
            </a:r>
            <a:r>
              <a:rPr lang="en-US" sz="2800">
                <a:solidFill>
                  <a:schemeClr val="bg1"/>
                </a:solidFill>
              </a:rPr>
              <a:t>, and can we produce general recommendations to avoid exhaustive model and feature testing?”</a:t>
            </a:r>
          </a:p>
        </p:txBody>
      </p:sp>
    </p:spTree>
    <p:extLst>
      <p:ext uri="{BB962C8B-B14F-4D97-AF65-F5344CB8AC3E}">
        <p14:creationId xmlns:p14="http://schemas.microsoft.com/office/powerpoint/2010/main" val="384678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0244AB6-B3C7-CB56-B171-A1CEF14AE4B0}"/>
              </a:ext>
            </a:extLst>
          </p:cNvPr>
          <p:cNvGraphicFramePr>
            <a:graphicFrameLocks noGrp="1"/>
          </p:cNvGraphicFramePr>
          <p:nvPr>
            <p:ph idx="1"/>
          </p:nvPr>
        </p:nvGraphicFramePr>
        <p:xfrm>
          <a:off x="838200" y="393713"/>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F99C1447-E867-B690-954B-E4EE8AFE4992}"/>
              </a:ext>
            </a:extLst>
          </p:cNvPr>
          <p:cNvSpPr>
            <a:spLocks noGrp="1"/>
          </p:cNvSpPr>
          <p:nvPr>
            <p:ph type="title"/>
          </p:nvPr>
        </p:nvSpPr>
        <p:spPr/>
        <p:txBody>
          <a:bodyPr/>
          <a:lstStyle/>
          <a:p>
            <a:r>
              <a:rPr lang="en-AU"/>
              <a:t>Project Timeline </a:t>
            </a:r>
          </a:p>
        </p:txBody>
      </p:sp>
      <p:grpSp>
        <p:nvGrpSpPr>
          <p:cNvPr id="5" name="Group 4">
            <a:extLst>
              <a:ext uri="{FF2B5EF4-FFF2-40B4-BE49-F238E27FC236}">
                <a16:creationId xmlns:a16="http://schemas.microsoft.com/office/drawing/2014/main" id="{EA4BF84C-DB9F-9B49-01DA-178399F0964B}"/>
              </a:ext>
            </a:extLst>
          </p:cNvPr>
          <p:cNvGrpSpPr/>
          <p:nvPr/>
        </p:nvGrpSpPr>
        <p:grpSpPr>
          <a:xfrm>
            <a:off x="4219315" y="3516170"/>
            <a:ext cx="3404495" cy="819254"/>
            <a:chOff x="3381114" y="1424994"/>
            <a:chExt cx="3753370" cy="1501348"/>
          </a:xfrm>
        </p:grpSpPr>
        <p:sp>
          <p:nvSpPr>
            <p:cNvPr id="6" name="Chevron 5">
              <a:extLst>
                <a:ext uri="{FF2B5EF4-FFF2-40B4-BE49-F238E27FC236}">
                  <a16:creationId xmlns:a16="http://schemas.microsoft.com/office/drawing/2014/main" id="{08F1E4B9-7137-A6DD-5D1F-9BB2737ED01C}"/>
                </a:ext>
              </a:extLst>
            </p:cNvPr>
            <p:cNvSpPr/>
            <p:nvPr/>
          </p:nvSpPr>
          <p:spPr>
            <a:xfrm>
              <a:off x="3381114" y="1424994"/>
              <a:ext cx="3753370" cy="1501348"/>
            </a:xfrm>
            <a:prstGeom prst="chevron">
              <a:avLst/>
            </a:prstGeom>
          </p:spPr>
          <p:style>
            <a:lnRef idx="2">
              <a:schemeClr val="lt1">
                <a:hueOff val="0"/>
                <a:satOff val="0"/>
                <a:lumOff val="0"/>
                <a:alphaOff val="0"/>
              </a:schemeClr>
            </a:lnRef>
            <a:fillRef idx="1">
              <a:schemeClr val="accent1">
                <a:shade val="80000"/>
                <a:hueOff val="174641"/>
                <a:satOff val="-3128"/>
                <a:lumOff val="13293"/>
                <a:alphaOff val="0"/>
              </a:schemeClr>
            </a:fillRef>
            <a:effectRef idx="0">
              <a:schemeClr val="accent1">
                <a:shade val="80000"/>
                <a:hueOff val="174641"/>
                <a:satOff val="-3128"/>
                <a:lumOff val="13293"/>
                <a:alphaOff val="0"/>
              </a:schemeClr>
            </a:effectRef>
            <a:fontRef idx="minor">
              <a:schemeClr val="lt1"/>
            </a:fontRef>
          </p:style>
          <p:txBody>
            <a:bodyPr/>
            <a:lstStyle/>
            <a:p>
              <a:endParaRPr lang="en-US"/>
            </a:p>
          </p:txBody>
        </p:sp>
        <p:sp>
          <p:nvSpPr>
            <p:cNvPr id="7" name="Chevron 4">
              <a:extLst>
                <a:ext uri="{FF2B5EF4-FFF2-40B4-BE49-F238E27FC236}">
                  <a16:creationId xmlns:a16="http://schemas.microsoft.com/office/drawing/2014/main" id="{32B40FE4-7B03-BB80-4801-F33B2B6531C8}"/>
                </a:ext>
              </a:extLst>
            </p:cNvPr>
            <p:cNvSpPr txBox="1"/>
            <p:nvPr/>
          </p:nvSpPr>
          <p:spPr>
            <a:xfrm>
              <a:off x="4131788" y="1424994"/>
              <a:ext cx="2252022" cy="1501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0018" tIns="46673" rIns="46673" bIns="46673" numCol="1" spcCol="1270" anchor="ctr" anchorCtr="0">
              <a:noAutofit/>
            </a:bodyPr>
            <a:lstStyle/>
            <a:p>
              <a:pPr marL="0" lvl="0" indent="0" algn="ctr" defTabSz="1555750">
                <a:lnSpc>
                  <a:spcPct val="90000"/>
                </a:lnSpc>
                <a:spcBef>
                  <a:spcPct val="0"/>
                </a:spcBef>
                <a:spcAft>
                  <a:spcPct val="35000"/>
                </a:spcAft>
                <a:buNone/>
              </a:pPr>
              <a:r>
                <a:rPr lang="en-GB" sz="1400"/>
                <a:t>Graph theoretical metrices </a:t>
              </a:r>
              <a:endParaRPr lang="en-GB" sz="1400" kern="1200"/>
            </a:p>
          </p:txBody>
        </p:sp>
      </p:grpSp>
      <p:grpSp>
        <p:nvGrpSpPr>
          <p:cNvPr id="8" name="Group 7">
            <a:extLst>
              <a:ext uri="{FF2B5EF4-FFF2-40B4-BE49-F238E27FC236}">
                <a16:creationId xmlns:a16="http://schemas.microsoft.com/office/drawing/2014/main" id="{DB7F18A2-1201-79FF-1D5E-960D266920FB}"/>
              </a:ext>
            </a:extLst>
          </p:cNvPr>
          <p:cNvGrpSpPr/>
          <p:nvPr/>
        </p:nvGrpSpPr>
        <p:grpSpPr>
          <a:xfrm>
            <a:off x="4219314" y="4540238"/>
            <a:ext cx="3404495" cy="819254"/>
            <a:chOff x="3381114" y="1424994"/>
            <a:chExt cx="3753370" cy="1501348"/>
          </a:xfrm>
        </p:grpSpPr>
        <p:sp>
          <p:nvSpPr>
            <p:cNvPr id="9" name="Chevron 8">
              <a:extLst>
                <a:ext uri="{FF2B5EF4-FFF2-40B4-BE49-F238E27FC236}">
                  <a16:creationId xmlns:a16="http://schemas.microsoft.com/office/drawing/2014/main" id="{C9440834-6997-6B0E-DDCA-6B9B3AB6B0EA}"/>
                </a:ext>
              </a:extLst>
            </p:cNvPr>
            <p:cNvSpPr/>
            <p:nvPr/>
          </p:nvSpPr>
          <p:spPr>
            <a:xfrm>
              <a:off x="3381114" y="1424994"/>
              <a:ext cx="3753370" cy="1501348"/>
            </a:xfrm>
            <a:prstGeom prst="chevron">
              <a:avLst/>
            </a:prstGeom>
          </p:spPr>
          <p:style>
            <a:lnRef idx="2">
              <a:schemeClr val="lt1">
                <a:hueOff val="0"/>
                <a:satOff val="0"/>
                <a:lumOff val="0"/>
                <a:alphaOff val="0"/>
              </a:schemeClr>
            </a:lnRef>
            <a:fillRef idx="1">
              <a:schemeClr val="accent1">
                <a:shade val="80000"/>
                <a:hueOff val="174641"/>
                <a:satOff val="-3128"/>
                <a:lumOff val="13293"/>
                <a:alphaOff val="0"/>
              </a:schemeClr>
            </a:fillRef>
            <a:effectRef idx="0">
              <a:schemeClr val="accent1">
                <a:shade val="80000"/>
                <a:hueOff val="174641"/>
                <a:satOff val="-3128"/>
                <a:lumOff val="13293"/>
                <a:alphaOff val="0"/>
              </a:schemeClr>
            </a:effectRef>
            <a:fontRef idx="minor">
              <a:schemeClr val="lt1"/>
            </a:fontRef>
          </p:style>
          <p:txBody>
            <a:bodyPr/>
            <a:lstStyle/>
            <a:p>
              <a:endParaRPr lang="en-US"/>
            </a:p>
          </p:txBody>
        </p:sp>
        <p:sp>
          <p:nvSpPr>
            <p:cNvPr id="10" name="Chevron 4">
              <a:extLst>
                <a:ext uri="{FF2B5EF4-FFF2-40B4-BE49-F238E27FC236}">
                  <a16:creationId xmlns:a16="http://schemas.microsoft.com/office/drawing/2014/main" id="{2DEC5771-D09B-0671-770E-9F65562016D4}"/>
                </a:ext>
              </a:extLst>
            </p:cNvPr>
            <p:cNvSpPr txBox="1"/>
            <p:nvPr/>
          </p:nvSpPr>
          <p:spPr>
            <a:xfrm>
              <a:off x="4131788" y="1424994"/>
              <a:ext cx="2252022" cy="1501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0018" tIns="46673" rIns="46673" bIns="46673" numCol="1" spcCol="1270" anchor="ctr" anchorCtr="0">
              <a:noAutofit/>
            </a:bodyPr>
            <a:lstStyle/>
            <a:p>
              <a:pPr marL="0" lvl="0" indent="0" algn="ctr" defTabSz="1555750">
                <a:lnSpc>
                  <a:spcPct val="90000"/>
                </a:lnSpc>
                <a:spcBef>
                  <a:spcPct val="0"/>
                </a:spcBef>
                <a:spcAft>
                  <a:spcPct val="35000"/>
                </a:spcAft>
                <a:buNone/>
              </a:pPr>
              <a:r>
                <a:rPr lang="en-GB" sz="1400"/>
                <a:t>ML classifier </a:t>
              </a:r>
              <a:endParaRPr lang="en-GB" sz="1400" kern="1200"/>
            </a:p>
          </p:txBody>
        </p:sp>
      </p:grpSp>
      <p:grpSp>
        <p:nvGrpSpPr>
          <p:cNvPr id="11" name="Group 10">
            <a:extLst>
              <a:ext uri="{FF2B5EF4-FFF2-40B4-BE49-F238E27FC236}">
                <a16:creationId xmlns:a16="http://schemas.microsoft.com/office/drawing/2014/main" id="{F35E407A-7E93-F38C-D92A-BD45739A0DF2}"/>
              </a:ext>
            </a:extLst>
          </p:cNvPr>
          <p:cNvGrpSpPr/>
          <p:nvPr/>
        </p:nvGrpSpPr>
        <p:grpSpPr>
          <a:xfrm>
            <a:off x="4219314" y="5564306"/>
            <a:ext cx="3404495" cy="819254"/>
            <a:chOff x="3381114" y="1424994"/>
            <a:chExt cx="3753370" cy="1501348"/>
          </a:xfrm>
        </p:grpSpPr>
        <p:sp>
          <p:nvSpPr>
            <p:cNvPr id="12" name="Chevron 11">
              <a:extLst>
                <a:ext uri="{FF2B5EF4-FFF2-40B4-BE49-F238E27FC236}">
                  <a16:creationId xmlns:a16="http://schemas.microsoft.com/office/drawing/2014/main" id="{201B1E93-9A1E-70F2-724D-32E352F09FF2}"/>
                </a:ext>
              </a:extLst>
            </p:cNvPr>
            <p:cNvSpPr/>
            <p:nvPr/>
          </p:nvSpPr>
          <p:spPr>
            <a:xfrm>
              <a:off x="3381114" y="1424994"/>
              <a:ext cx="3753370" cy="1501348"/>
            </a:xfrm>
            <a:prstGeom prst="chevron">
              <a:avLst/>
            </a:prstGeom>
          </p:spPr>
          <p:style>
            <a:lnRef idx="2">
              <a:schemeClr val="lt1">
                <a:hueOff val="0"/>
                <a:satOff val="0"/>
                <a:lumOff val="0"/>
                <a:alphaOff val="0"/>
              </a:schemeClr>
            </a:lnRef>
            <a:fillRef idx="1">
              <a:schemeClr val="accent1">
                <a:shade val="80000"/>
                <a:hueOff val="174641"/>
                <a:satOff val="-3128"/>
                <a:lumOff val="13293"/>
                <a:alphaOff val="0"/>
              </a:schemeClr>
            </a:fillRef>
            <a:effectRef idx="0">
              <a:schemeClr val="accent1">
                <a:shade val="80000"/>
                <a:hueOff val="174641"/>
                <a:satOff val="-3128"/>
                <a:lumOff val="13293"/>
                <a:alphaOff val="0"/>
              </a:schemeClr>
            </a:effectRef>
            <a:fontRef idx="minor">
              <a:schemeClr val="lt1"/>
            </a:fontRef>
          </p:style>
          <p:txBody>
            <a:bodyPr/>
            <a:lstStyle/>
            <a:p>
              <a:endParaRPr lang="en-US"/>
            </a:p>
          </p:txBody>
        </p:sp>
        <p:sp>
          <p:nvSpPr>
            <p:cNvPr id="13" name="Chevron 4">
              <a:extLst>
                <a:ext uri="{FF2B5EF4-FFF2-40B4-BE49-F238E27FC236}">
                  <a16:creationId xmlns:a16="http://schemas.microsoft.com/office/drawing/2014/main" id="{01B6DAA6-017A-ECCA-3F5A-A5562BF50C9D}"/>
                </a:ext>
              </a:extLst>
            </p:cNvPr>
            <p:cNvSpPr txBox="1"/>
            <p:nvPr/>
          </p:nvSpPr>
          <p:spPr>
            <a:xfrm>
              <a:off x="4131788" y="1424994"/>
              <a:ext cx="2252022" cy="1501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0018" tIns="46673" rIns="46673" bIns="46673" numCol="1" spcCol="1270" anchor="ctr" anchorCtr="0">
              <a:noAutofit/>
            </a:bodyPr>
            <a:lstStyle/>
            <a:p>
              <a:pPr marL="0" lvl="0" indent="0" algn="ctr" defTabSz="1555750">
                <a:lnSpc>
                  <a:spcPct val="90000"/>
                </a:lnSpc>
                <a:spcBef>
                  <a:spcPct val="0"/>
                </a:spcBef>
                <a:spcAft>
                  <a:spcPct val="35000"/>
                </a:spcAft>
                <a:buNone/>
              </a:pPr>
              <a:r>
                <a:rPr lang="en-GB" sz="1400"/>
                <a:t>GNN</a:t>
              </a:r>
              <a:endParaRPr lang="en-GB" sz="1400" kern="1200"/>
            </a:p>
          </p:txBody>
        </p:sp>
      </p:grpSp>
      <p:sp>
        <p:nvSpPr>
          <p:cNvPr id="17" name="Footer Placeholder 16">
            <a:extLst>
              <a:ext uri="{FF2B5EF4-FFF2-40B4-BE49-F238E27FC236}">
                <a16:creationId xmlns:a16="http://schemas.microsoft.com/office/drawing/2014/main" id="{30BBB5FA-761A-D374-ACD7-FC70D3D110CA}"/>
              </a:ext>
            </a:extLst>
          </p:cNvPr>
          <p:cNvSpPr>
            <a:spLocks noGrp="1"/>
          </p:cNvSpPr>
          <p:nvPr>
            <p:ph type="ftr" sz="quarter" idx="11"/>
          </p:nvPr>
        </p:nvSpPr>
        <p:spPr/>
        <p:txBody>
          <a:bodyPr/>
          <a:lstStyle/>
          <a:p>
            <a:r>
              <a:rPr lang="en-AU"/>
              <a:t>A Multi-Method Approach to Molecular Activity Prediction</a:t>
            </a:r>
          </a:p>
        </p:txBody>
      </p:sp>
      <p:sp>
        <p:nvSpPr>
          <p:cNvPr id="18" name="Slide Number Placeholder 17">
            <a:extLst>
              <a:ext uri="{FF2B5EF4-FFF2-40B4-BE49-F238E27FC236}">
                <a16:creationId xmlns:a16="http://schemas.microsoft.com/office/drawing/2014/main" id="{21B26796-2C79-2891-6F07-DF4739457127}"/>
              </a:ext>
            </a:extLst>
          </p:cNvPr>
          <p:cNvSpPr>
            <a:spLocks noGrp="1"/>
          </p:cNvSpPr>
          <p:nvPr>
            <p:ph type="sldNum" sz="quarter" idx="12"/>
          </p:nvPr>
        </p:nvSpPr>
        <p:spPr/>
        <p:txBody>
          <a:bodyPr/>
          <a:lstStyle/>
          <a:p>
            <a:fld id="{BDFE8AA4-FEF7-A840-AF01-B040DC34D9F0}" type="slidenum">
              <a:rPr lang="en-AU" smtClean="0"/>
              <a:t>8</a:t>
            </a:fld>
            <a:endParaRPr lang="en-AU"/>
          </a:p>
        </p:txBody>
      </p:sp>
      <p:sp>
        <p:nvSpPr>
          <p:cNvPr id="19" name="Date Placeholder 18">
            <a:extLst>
              <a:ext uri="{FF2B5EF4-FFF2-40B4-BE49-F238E27FC236}">
                <a16:creationId xmlns:a16="http://schemas.microsoft.com/office/drawing/2014/main" id="{E609FBAE-BA91-FAA0-8B96-25D13F376467}"/>
              </a:ext>
            </a:extLst>
          </p:cNvPr>
          <p:cNvSpPr>
            <a:spLocks noGrp="1"/>
          </p:cNvSpPr>
          <p:nvPr>
            <p:ph type="dt" sz="half" idx="10"/>
          </p:nvPr>
        </p:nvSpPr>
        <p:spPr/>
        <p:txBody>
          <a:bodyPr/>
          <a:lstStyle/>
          <a:p>
            <a:fld id="{178F2038-D396-B94F-B773-E2166EE60F5B}" type="datetime1">
              <a:rPr lang="en-AU" smtClean="0"/>
              <a:t>20/10/2025</a:t>
            </a:fld>
            <a:endParaRPr lang="en-AU"/>
          </a:p>
        </p:txBody>
      </p:sp>
      <p:grpSp>
        <p:nvGrpSpPr>
          <p:cNvPr id="43" name="Group 42">
            <a:extLst>
              <a:ext uri="{FF2B5EF4-FFF2-40B4-BE49-F238E27FC236}">
                <a16:creationId xmlns:a16="http://schemas.microsoft.com/office/drawing/2014/main" id="{D1F1B603-41F0-AECE-C40C-1256DFDBA56D}"/>
              </a:ext>
            </a:extLst>
          </p:cNvPr>
          <p:cNvGrpSpPr/>
          <p:nvPr/>
        </p:nvGrpSpPr>
        <p:grpSpPr>
          <a:xfrm>
            <a:off x="7624201" y="3516169"/>
            <a:ext cx="3404495" cy="819254"/>
            <a:chOff x="3381114" y="1424994"/>
            <a:chExt cx="3753370" cy="1501348"/>
          </a:xfrm>
        </p:grpSpPr>
        <p:sp>
          <p:nvSpPr>
            <p:cNvPr id="44" name="Chevron 5">
              <a:extLst>
                <a:ext uri="{FF2B5EF4-FFF2-40B4-BE49-F238E27FC236}">
                  <a16:creationId xmlns:a16="http://schemas.microsoft.com/office/drawing/2014/main" id="{B20A5D04-23BF-85CB-EA51-666E0FD6C16D}"/>
                </a:ext>
              </a:extLst>
            </p:cNvPr>
            <p:cNvSpPr/>
            <p:nvPr/>
          </p:nvSpPr>
          <p:spPr>
            <a:xfrm>
              <a:off x="3381114" y="1424994"/>
              <a:ext cx="3753370" cy="1501348"/>
            </a:xfrm>
            <a:prstGeom prst="chevron">
              <a:avLst/>
            </a:prstGeom>
            <a:solidFill>
              <a:srgbClr val="9EADD8"/>
            </a:solidFill>
          </p:spPr>
          <p:style>
            <a:lnRef idx="2">
              <a:schemeClr val="lt1">
                <a:hueOff val="0"/>
                <a:satOff val="0"/>
                <a:lumOff val="0"/>
                <a:alphaOff val="0"/>
              </a:schemeClr>
            </a:lnRef>
            <a:fillRef idx="1">
              <a:schemeClr val="accent1">
                <a:shade val="80000"/>
                <a:hueOff val="174641"/>
                <a:satOff val="-3128"/>
                <a:lumOff val="13293"/>
                <a:alphaOff val="0"/>
              </a:schemeClr>
            </a:fillRef>
            <a:effectRef idx="0">
              <a:schemeClr val="accent1">
                <a:shade val="80000"/>
                <a:hueOff val="174641"/>
                <a:satOff val="-3128"/>
                <a:lumOff val="13293"/>
                <a:alphaOff val="0"/>
              </a:schemeClr>
            </a:effectRef>
            <a:fontRef idx="minor">
              <a:schemeClr val="lt1"/>
            </a:fontRef>
          </p:style>
          <p:txBody>
            <a:bodyPr/>
            <a:lstStyle/>
            <a:p>
              <a:endParaRPr lang="en-US"/>
            </a:p>
          </p:txBody>
        </p:sp>
        <p:sp>
          <p:nvSpPr>
            <p:cNvPr id="45" name="Chevron 4">
              <a:extLst>
                <a:ext uri="{FF2B5EF4-FFF2-40B4-BE49-F238E27FC236}">
                  <a16:creationId xmlns:a16="http://schemas.microsoft.com/office/drawing/2014/main" id="{722E3625-234A-9FC6-C3B7-7EFC4B1B09B6}"/>
                </a:ext>
              </a:extLst>
            </p:cNvPr>
            <p:cNvSpPr txBox="1"/>
            <p:nvPr/>
          </p:nvSpPr>
          <p:spPr>
            <a:xfrm>
              <a:off x="4131788" y="1424994"/>
              <a:ext cx="2252022" cy="150134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40018" tIns="46673" rIns="46673" bIns="46673" numCol="1" spcCol="1270" anchor="ctr" anchorCtr="0">
              <a:noAutofit/>
            </a:bodyPr>
            <a:lstStyle/>
            <a:p>
              <a:pPr algn="ctr" defTabSz="1555750">
                <a:lnSpc>
                  <a:spcPct val="90000"/>
                </a:lnSpc>
                <a:spcBef>
                  <a:spcPct val="0"/>
                </a:spcBef>
                <a:spcAft>
                  <a:spcPct val="35000"/>
                </a:spcAft>
              </a:pPr>
              <a:r>
                <a:rPr lang="en-GB" sz="1400"/>
                <a:t>K-fold Cross Validation</a:t>
              </a:r>
              <a:endParaRPr lang="en-US"/>
            </a:p>
          </p:txBody>
        </p:sp>
      </p:grpSp>
      <p:grpSp>
        <p:nvGrpSpPr>
          <p:cNvPr id="46" name="Group 45">
            <a:extLst>
              <a:ext uri="{FF2B5EF4-FFF2-40B4-BE49-F238E27FC236}">
                <a16:creationId xmlns:a16="http://schemas.microsoft.com/office/drawing/2014/main" id="{F56214D7-7784-89D1-4307-518344E06165}"/>
              </a:ext>
            </a:extLst>
          </p:cNvPr>
          <p:cNvGrpSpPr/>
          <p:nvPr/>
        </p:nvGrpSpPr>
        <p:grpSpPr>
          <a:xfrm>
            <a:off x="7624200" y="5561029"/>
            <a:ext cx="3404495" cy="819254"/>
            <a:chOff x="3381114" y="1424994"/>
            <a:chExt cx="3753370" cy="1501348"/>
          </a:xfrm>
        </p:grpSpPr>
        <p:sp>
          <p:nvSpPr>
            <p:cNvPr id="47" name="Chevron 5">
              <a:extLst>
                <a:ext uri="{FF2B5EF4-FFF2-40B4-BE49-F238E27FC236}">
                  <a16:creationId xmlns:a16="http://schemas.microsoft.com/office/drawing/2014/main" id="{4B0EEDAA-DCF2-257D-7FE9-FF9B7AEFB179}"/>
                </a:ext>
              </a:extLst>
            </p:cNvPr>
            <p:cNvSpPr/>
            <p:nvPr/>
          </p:nvSpPr>
          <p:spPr>
            <a:xfrm>
              <a:off x="3381114" y="1424994"/>
              <a:ext cx="3753370" cy="1501348"/>
            </a:xfrm>
            <a:prstGeom prst="chevron">
              <a:avLst/>
            </a:prstGeom>
            <a:solidFill>
              <a:srgbClr val="9EADD8"/>
            </a:solidFill>
          </p:spPr>
          <p:style>
            <a:lnRef idx="2">
              <a:schemeClr val="lt1">
                <a:hueOff val="0"/>
                <a:satOff val="0"/>
                <a:lumOff val="0"/>
                <a:alphaOff val="0"/>
              </a:schemeClr>
            </a:lnRef>
            <a:fillRef idx="1">
              <a:schemeClr val="accent1">
                <a:shade val="80000"/>
                <a:hueOff val="174641"/>
                <a:satOff val="-3128"/>
                <a:lumOff val="13293"/>
                <a:alphaOff val="0"/>
              </a:schemeClr>
            </a:fillRef>
            <a:effectRef idx="0">
              <a:schemeClr val="accent1">
                <a:shade val="80000"/>
                <a:hueOff val="174641"/>
                <a:satOff val="-3128"/>
                <a:lumOff val="13293"/>
                <a:alphaOff val="0"/>
              </a:schemeClr>
            </a:effectRef>
            <a:fontRef idx="minor">
              <a:schemeClr val="lt1"/>
            </a:fontRef>
          </p:style>
          <p:txBody>
            <a:bodyPr/>
            <a:lstStyle/>
            <a:p>
              <a:endParaRPr lang="en-US"/>
            </a:p>
          </p:txBody>
        </p:sp>
        <p:sp>
          <p:nvSpPr>
            <p:cNvPr id="48" name="Chevron 4">
              <a:extLst>
                <a:ext uri="{FF2B5EF4-FFF2-40B4-BE49-F238E27FC236}">
                  <a16:creationId xmlns:a16="http://schemas.microsoft.com/office/drawing/2014/main" id="{6261341A-A0ED-260F-F466-3DBDC2870359}"/>
                </a:ext>
              </a:extLst>
            </p:cNvPr>
            <p:cNvSpPr txBox="1"/>
            <p:nvPr/>
          </p:nvSpPr>
          <p:spPr>
            <a:xfrm>
              <a:off x="4131788" y="1424994"/>
              <a:ext cx="2252022" cy="150134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40018" tIns="46673" rIns="46673" bIns="46673" numCol="1" spcCol="1270" anchor="ctr" anchorCtr="0">
              <a:noAutofit/>
            </a:bodyPr>
            <a:lstStyle/>
            <a:p>
              <a:pPr algn="ctr" defTabSz="1555750">
                <a:lnSpc>
                  <a:spcPct val="90000"/>
                </a:lnSpc>
                <a:spcBef>
                  <a:spcPct val="0"/>
                </a:spcBef>
                <a:spcAft>
                  <a:spcPct val="35000"/>
                </a:spcAft>
              </a:pPr>
              <a:r>
                <a:rPr lang="en-GB" sz="1400"/>
                <a:t>Accuracy, ROC-AUC score</a:t>
              </a:r>
              <a:endParaRPr lang="en-US"/>
            </a:p>
          </p:txBody>
        </p:sp>
      </p:grpSp>
      <p:sp>
        <p:nvSpPr>
          <p:cNvPr id="50" name="Chevron 5">
            <a:extLst>
              <a:ext uri="{FF2B5EF4-FFF2-40B4-BE49-F238E27FC236}">
                <a16:creationId xmlns:a16="http://schemas.microsoft.com/office/drawing/2014/main" id="{8BEB5B09-CC26-B3C3-8136-9AAB9DC42699}"/>
              </a:ext>
            </a:extLst>
          </p:cNvPr>
          <p:cNvSpPr/>
          <p:nvPr/>
        </p:nvSpPr>
        <p:spPr>
          <a:xfrm>
            <a:off x="7624199" y="4548244"/>
            <a:ext cx="3404495" cy="819254"/>
          </a:xfrm>
          <a:prstGeom prst="chevron">
            <a:avLst/>
          </a:prstGeom>
          <a:solidFill>
            <a:srgbClr val="9EADD8"/>
          </a:solidFill>
        </p:spPr>
        <p:style>
          <a:lnRef idx="2">
            <a:schemeClr val="lt1">
              <a:hueOff val="0"/>
              <a:satOff val="0"/>
              <a:lumOff val="0"/>
              <a:alphaOff val="0"/>
            </a:schemeClr>
          </a:lnRef>
          <a:fillRef idx="1">
            <a:schemeClr val="accent1">
              <a:shade val="80000"/>
              <a:hueOff val="174641"/>
              <a:satOff val="-3128"/>
              <a:lumOff val="13293"/>
              <a:alphaOff val="0"/>
            </a:schemeClr>
          </a:fillRef>
          <a:effectRef idx="0">
            <a:schemeClr val="accent1">
              <a:shade val="80000"/>
              <a:hueOff val="174641"/>
              <a:satOff val="-3128"/>
              <a:lumOff val="13293"/>
              <a:alphaOff val="0"/>
            </a:schemeClr>
          </a:effectRef>
          <a:fontRef idx="minor">
            <a:schemeClr val="lt1"/>
          </a:fontRef>
        </p:style>
        <p:txBody>
          <a:bodyPr/>
          <a:lstStyle/>
          <a:p>
            <a:endParaRPr lang="en-US"/>
          </a:p>
        </p:txBody>
      </p:sp>
      <p:grpSp>
        <p:nvGrpSpPr>
          <p:cNvPr id="52" name="Group 51">
            <a:extLst>
              <a:ext uri="{FF2B5EF4-FFF2-40B4-BE49-F238E27FC236}">
                <a16:creationId xmlns:a16="http://schemas.microsoft.com/office/drawing/2014/main" id="{138BE9FD-974D-924A-9BB2-B799C28E26D3}"/>
              </a:ext>
            </a:extLst>
          </p:cNvPr>
          <p:cNvGrpSpPr/>
          <p:nvPr/>
        </p:nvGrpSpPr>
        <p:grpSpPr>
          <a:xfrm>
            <a:off x="814428" y="4548245"/>
            <a:ext cx="3404495" cy="819254"/>
            <a:chOff x="3381114" y="1424994"/>
            <a:chExt cx="3753370" cy="1501348"/>
          </a:xfrm>
        </p:grpSpPr>
        <p:sp>
          <p:nvSpPr>
            <p:cNvPr id="53" name="Chevron 5">
              <a:extLst>
                <a:ext uri="{FF2B5EF4-FFF2-40B4-BE49-F238E27FC236}">
                  <a16:creationId xmlns:a16="http://schemas.microsoft.com/office/drawing/2014/main" id="{ECC403D2-988F-7BD0-5062-8B4A9C755924}"/>
                </a:ext>
              </a:extLst>
            </p:cNvPr>
            <p:cNvSpPr/>
            <p:nvPr/>
          </p:nvSpPr>
          <p:spPr>
            <a:xfrm>
              <a:off x="3381114" y="1424994"/>
              <a:ext cx="3753370" cy="1501348"/>
            </a:xfrm>
            <a:prstGeom prst="chevron">
              <a:avLst/>
            </a:prstGeom>
            <a:solidFill>
              <a:srgbClr val="3D67B1"/>
            </a:solidFill>
            <a:ln>
              <a:solidFill>
                <a:srgbClr val="3D67B1"/>
              </a:solidFill>
            </a:ln>
          </p:spPr>
          <p:style>
            <a:lnRef idx="2">
              <a:schemeClr val="lt1">
                <a:hueOff val="0"/>
                <a:satOff val="0"/>
                <a:lumOff val="0"/>
                <a:alphaOff val="0"/>
              </a:schemeClr>
            </a:lnRef>
            <a:fillRef idx="1">
              <a:schemeClr val="accent1">
                <a:shade val="80000"/>
                <a:hueOff val="174641"/>
                <a:satOff val="-3128"/>
                <a:lumOff val="13293"/>
                <a:alphaOff val="0"/>
              </a:schemeClr>
            </a:fillRef>
            <a:effectRef idx="0">
              <a:schemeClr val="accent1">
                <a:shade val="80000"/>
                <a:hueOff val="174641"/>
                <a:satOff val="-3128"/>
                <a:lumOff val="13293"/>
                <a:alphaOff val="0"/>
              </a:schemeClr>
            </a:effectRef>
            <a:fontRef idx="minor">
              <a:schemeClr val="lt1"/>
            </a:fontRef>
          </p:style>
          <p:txBody>
            <a:bodyPr/>
            <a:lstStyle/>
            <a:p>
              <a:endParaRPr lang="en-US"/>
            </a:p>
          </p:txBody>
        </p:sp>
        <p:sp>
          <p:nvSpPr>
            <p:cNvPr id="54" name="Chevron 4">
              <a:extLst>
                <a:ext uri="{FF2B5EF4-FFF2-40B4-BE49-F238E27FC236}">
                  <a16:creationId xmlns:a16="http://schemas.microsoft.com/office/drawing/2014/main" id="{9DF6E7C9-9529-6C69-95A6-01732312A2D4}"/>
                </a:ext>
              </a:extLst>
            </p:cNvPr>
            <p:cNvSpPr txBox="1"/>
            <p:nvPr/>
          </p:nvSpPr>
          <p:spPr>
            <a:xfrm>
              <a:off x="4131788" y="1424994"/>
              <a:ext cx="2252022" cy="150134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40018" tIns="46673" rIns="46673" bIns="46673" numCol="1" spcCol="1270" anchor="ctr" anchorCtr="0">
              <a:noAutofit/>
            </a:bodyPr>
            <a:lstStyle/>
            <a:p>
              <a:pPr algn="ctr" defTabSz="1555750">
                <a:lnSpc>
                  <a:spcPct val="90000"/>
                </a:lnSpc>
                <a:spcBef>
                  <a:spcPct val="0"/>
                </a:spcBef>
                <a:spcAft>
                  <a:spcPct val="35000"/>
                </a:spcAft>
              </a:pPr>
              <a:r>
                <a:rPr lang="en-GB" sz="1400"/>
                <a:t>Data Distribution Analysis</a:t>
              </a:r>
              <a:endParaRPr lang="en-US"/>
            </a:p>
          </p:txBody>
        </p:sp>
      </p:grpSp>
      <p:grpSp>
        <p:nvGrpSpPr>
          <p:cNvPr id="58" name="Group 57">
            <a:extLst>
              <a:ext uri="{FF2B5EF4-FFF2-40B4-BE49-F238E27FC236}">
                <a16:creationId xmlns:a16="http://schemas.microsoft.com/office/drawing/2014/main" id="{A4CA06C8-9063-03B8-C7FD-4A0DED3A1E7E}"/>
              </a:ext>
            </a:extLst>
          </p:cNvPr>
          <p:cNvGrpSpPr/>
          <p:nvPr/>
        </p:nvGrpSpPr>
        <p:grpSpPr>
          <a:xfrm>
            <a:off x="814427" y="5570675"/>
            <a:ext cx="3404495" cy="819254"/>
            <a:chOff x="3381114" y="1424994"/>
            <a:chExt cx="3753370" cy="1501348"/>
          </a:xfrm>
        </p:grpSpPr>
        <p:sp>
          <p:nvSpPr>
            <p:cNvPr id="59" name="Chevron 5">
              <a:extLst>
                <a:ext uri="{FF2B5EF4-FFF2-40B4-BE49-F238E27FC236}">
                  <a16:creationId xmlns:a16="http://schemas.microsoft.com/office/drawing/2014/main" id="{ACE55DB5-9D7A-A720-7B2D-24949E7BFE5D}"/>
                </a:ext>
              </a:extLst>
            </p:cNvPr>
            <p:cNvSpPr/>
            <p:nvPr/>
          </p:nvSpPr>
          <p:spPr>
            <a:xfrm>
              <a:off x="3381114" y="1424994"/>
              <a:ext cx="3753370" cy="1501348"/>
            </a:xfrm>
            <a:prstGeom prst="chevron">
              <a:avLst/>
            </a:prstGeom>
            <a:solidFill>
              <a:srgbClr val="3D67B1"/>
            </a:solidFill>
          </p:spPr>
          <p:style>
            <a:lnRef idx="2">
              <a:schemeClr val="lt1">
                <a:hueOff val="0"/>
                <a:satOff val="0"/>
                <a:lumOff val="0"/>
                <a:alphaOff val="0"/>
              </a:schemeClr>
            </a:lnRef>
            <a:fillRef idx="1">
              <a:schemeClr val="accent1">
                <a:shade val="80000"/>
                <a:hueOff val="174641"/>
                <a:satOff val="-3128"/>
                <a:lumOff val="13293"/>
                <a:alphaOff val="0"/>
              </a:schemeClr>
            </a:fillRef>
            <a:effectRef idx="0">
              <a:schemeClr val="accent1">
                <a:shade val="80000"/>
                <a:hueOff val="174641"/>
                <a:satOff val="-3128"/>
                <a:lumOff val="13293"/>
                <a:alphaOff val="0"/>
              </a:schemeClr>
            </a:effectRef>
            <a:fontRef idx="minor">
              <a:schemeClr val="lt1"/>
            </a:fontRef>
          </p:style>
          <p:txBody>
            <a:bodyPr/>
            <a:lstStyle/>
            <a:p>
              <a:endParaRPr lang="en-US"/>
            </a:p>
          </p:txBody>
        </p:sp>
        <p:sp>
          <p:nvSpPr>
            <p:cNvPr id="60" name="Chevron 4">
              <a:extLst>
                <a:ext uri="{FF2B5EF4-FFF2-40B4-BE49-F238E27FC236}">
                  <a16:creationId xmlns:a16="http://schemas.microsoft.com/office/drawing/2014/main" id="{8C62EEB3-C03C-1280-3E54-318B8CEB0844}"/>
                </a:ext>
              </a:extLst>
            </p:cNvPr>
            <p:cNvSpPr txBox="1"/>
            <p:nvPr/>
          </p:nvSpPr>
          <p:spPr>
            <a:xfrm>
              <a:off x="4131788" y="1424994"/>
              <a:ext cx="2252022" cy="150134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40018" tIns="46673" rIns="46673" bIns="46673" numCol="1" spcCol="1270" anchor="ctr" anchorCtr="0">
              <a:noAutofit/>
            </a:bodyPr>
            <a:lstStyle/>
            <a:p>
              <a:pPr algn="ctr" defTabSz="1555750">
                <a:lnSpc>
                  <a:spcPct val="90000"/>
                </a:lnSpc>
                <a:spcBef>
                  <a:spcPct val="0"/>
                </a:spcBef>
                <a:spcAft>
                  <a:spcPct val="35000"/>
                </a:spcAft>
              </a:pPr>
              <a:r>
                <a:rPr lang="en-GB" sz="1400"/>
                <a:t>Data Visualization</a:t>
              </a:r>
              <a:endParaRPr lang="en-US"/>
            </a:p>
          </p:txBody>
        </p:sp>
      </p:grpSp>
      <p:grpSp>
        <p:nvGrpSpPr>
          <p:cNvPr id="64" name="Group 63">
            <a:extLst>
              <a:ext uri="{FF2B5EF4-FFF2-40B4-BE49-F238E27FC236}">
                <a16:creationId xmlns:a16="http://schemas.microsoft.com/office/drawing/2014/main" id="{E75FA065-C3F5-0A53-7895-3FD620D55D1D}"/>
              </a:ext>
            </a:extLst>
          </p:cNvPr>
          <p:cNvGrpSpPr/>
          <p:nvPr/>
        </p:nvGrpSpPr>
        <p:grpSpPr>
          <a:xfrm>
            <a:off x="833719" y="3516169"/>
            <a:ext cx="3404495" cy="819254"/>
            <a:chOff x="3381114" y="1424994"/>
            <a:chExt cx="3753370" cy="1501348"/>
          </a:xfrm>
        </p:grpSpPr>
        <p:sp>
          <p:nvSpPr>
            <p:cNvPr id="65" name="Chevron 5">
              <a:extLst>
                <a:ext uri="{FF2B5EF4-FFF2-40B4-BE49-F238E27FC236}">
                  <a16:creationId xmlns:a16="http://schemas.microsoft.com/office/drawing/2014/main" id="{F6E914C0-45A6-FCAE-9B26-84FC4200DC99}"/>
                </a:ext>
              </a:extLst>
            </p:cNvPr>
            <p:cNvSpPr/>
            <p:nvPr/>
          </p:nvSpPr>
          <p:spPr>
            <a:xfrm>
              <a:off x="3381114" y="1424994"/>
              <a:ext cx="3753370" cy="1501348"/>
            </a:xfrm>
            <a:prstGeom prst="chevron">
              <a:avLst/>
            </a:prstGeom>
            <a:solidFill>
              <a:srgbClr val="3D67B1"/>
            </a:solidFill>
          </p:spPr>
          <p:style>
            <a:lnRef idx="2">
              <a:schemeClr val="lt1">
                <a:hueOff val="0"/>
                <a:satOff val="0"/>
                <a:lumOff val="0"/>
                <a:alphaOff val="0"/>
              </a:schemeClr>
            </a:lnRef>
            <a:fillRef idx="1">
              <a:schemeClr val="accent1">
                <a:shade val="80000"/>
                <a:hueOff val="174641"/>
                <a:satOff val="-3128"/>
                <a:lumOff val="13293"/>
                <a:alphaOff val="0"/>
              </a:schemeClr>
            </a:fillRef>
            <a:effectRef idx="0">
              <a:schemeClr val="accent1">
                <a:shade val="80000"/>
                <a:hueOff val="174641"/>
                <a:satOff val="-3128"/>
                <a:lumOff val="13293"/>
                <a:alphaOff val="0"/>
              </a:schemeClr>
            </a:effectRef>
            <a:fontRef idx="minor">
              <a:schemeClr val="lt1"/>
            </a:fontRef>
          </p:style>
          <p:txBody>
            <a:bodyPr/>
            <a:lstStyle/>
            <a:p>
              <a:endParaRPr lang="en-US"/>
            </a:p>
          </p:txBody>
        </p:sp>
        <p:sp>
          <p:nvSpPr>
            <p:cNvPr id="66" name="Chevron 4">
              <a:extLst>
                <a:ext uri="{FF2B5EF4-FFF2-40B4-BE49-F238E27FC236}">
                  <a16:creationId xmlns:a16="http://schemas.microsoft.com/office/drawing/2014/main" id="{A615AC69-2103-B846-3EFD-49F70DC896ED}"/>
                </a:ext>
              </a:extLst>
            </p:cNvPr>
            <p:cNvSpPr txBox="1"/>
            <p:nvPr/>
          </p:nvSpPr>
          <p:spPr>
            <a:xfrm>
              <a:off x="4131788" y="1424994"/>
              <a:ext cx="2252022" cy="150134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40018" tIns="46673" rIns="46673" bIns="46673" numCol="1" spcCol="1270" anchor="ctr" anchorCtr="0">
              <a:noAutofit/>
            </a:bodyPr>
            <a:lstStyle/>
            <a:p>
              <a:pPr algn="ctr" defTabSz="1555750">
                <a:lnSpc>
                  <a:spcPct val="90000"/>
                </a:lnSpc>
                <a:spcBef>
                  <a:spcPct val="0"/>
                </a:spcBef>
                <a:spcAft>
                  <a:spcPct val="35000"/>
                </a:spcAft>
              </a:pPr>
              <a:r>
                <a:rPr lang="en-GB" sz="1400">
                  <a:ea typeface="Calibri"/>
                  <a:cs typeface="Calibri"/>
                </a:rPr>
                <a:t>Data Preprocessing</a:t>
              </a:r>
            </a:p>
          </p:txBody>
        </p:sp>
      </p:grpSp>
      <p:grpSp>
        <p:nvGrpSpPr>
          <p:cNvPr id="14" name="Group 13">
            <a:extLst>
              <a:ext uri="{FF2B5EF4-FFF2-40B4-BE49-F238E27FC236}">
                <a16:creationId xmlns:a16="http://schemas.microsoft.com/office/drawing/2014/main" id="{2B075D0F-BD29-AF40-D9B8-67A6BB76E190}"/>
              </a:ext>
            </a:extLst>
          </p:cNvPr>
          <p:cNvGrpSpPr/>
          <p:nvPr/>
        </p:nvGrpSpPr>
        <p:grpSpPr>
          <a:xfrm>
            <a:off x="7633293" y="4541962"/>
            <a:ext cx="3404495" cy="819254"/>
            <a:chOff x="3381114" y="1424994"/>
            <a:chExt cx="3753370" cy="1501348"/>
          </a:xfrm>
          <a:solidFill>
            <a:schemeClr val="accent2">
              <a:lumMod val="60000"/>
              <a:lumOff val="40000"/>
            </a:schemeClr>
          </a:solidFill>
        </p:grpSpPr>
        <p:sp>
          <p:nvSpPr>
            <p:cNvPr id="15" name="Chevron 5">
              <a:extLst>
                <a:ext uri="{FF2B5EF4-FFF2-40B4-BE49-F238E27FC236}">
                  <a16:creationId xmlns:a16="http://schemas.microsoft.com/office/drawing/2014/main" id="{C90E6F0F-3E19-3396-78C8-172E0352123E}"/>
                </a:ext>
              </a:extLst>
            </p:cNvPr>
            <p:cNvSpPr/>
            <p:nvPr/>
          </p:nvSpPr>
          <p:spPr>
            <a:xfrm>
              <a:off x="3381114" y="1424994"/>
              <a:ext cx="3753370" cy="1501348"/>
            </a:xfrm>
            <a:prstGeom prst="chevron">
              <a:avLst/>
            </a:prstGeom>
            <a:grpFill/>
          </p:spPr>
          <p:style>
            <a:lnRef idx="2">
              <a:schemeClr val="lt1">
                <a:hueOff val="0"/>
                <a:satOff val="0"/>
                <a:lumOff val="0"/>
                <a:alphaOff val="0"/>
              </a:schemeClr>
            </a:lnRef>
            <a:fillRef idx="1">
              <a:schemeClr val="accent1">
                <a:shade val="80000"/>
                <a:hueOff val="174641"/>
                <a:satOff val="-3128"/>
                <a:lumOff val="13293"/>
                <a:alphaOff val="0"/>
              </a:schemeClr>
            </a:fillRef>
            <a:effectRef idx="0">
              <a:schemeClr val="accent1">
                <a:shade val="80000"/>
                <a:hueOff val="174641"/>
                <a:satOff val="-3128"/>
                <a:lumOff val="13293"/>
                <a:alphaOff val="0"/>
              </a:schemeClr>
            </a:effectRef>
            <a:fontRef idx="minor">
              <a:schemeClr val="lt1"/>
            </a:fontRef>
          </p:style>
          <p:txBody>
            <a:bodyPr/>
            <a:lstStyle/>
            <a:p>
              <a:endParaRPr lang="en-US"/>
            </a:p>
          </p:txBody>
        </p:sp>
        <p:sp>
          <p:nvSpPr>
            <p:cNvPr id="16" name="Chevron 4">
              <a:extLst>
                <a:ext uri="{FF2B5EF4-FFF2-40B4-BE49-F238E27FC236}">
                  <a16:creationId xmlns:a16="http://schemas.microsoft.com/office/drawing/2014/main" id="{55482884-BCF8-1219-DD0E-366BACDB2DD6}"/>
                </a:ext>
              </a:extLst>
            </p:cNvPr>
            <p:cNvSpPr txBox="1"/>
            <p:nvPr/>
          </p:nvSpPr>
          <p:spPr>
            <a:xfrm>
              <a:off x="4131788" y="1513376"/>
              <a:ext cx="2252022" cy="134226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40018" tIns="46673" rIns="46673" bIns="46673" numCol="1" spcCol="1270" anchor="ctr" anchorCtr="0">
              <a:noAutofit/>
            </a:bodyPr>
            <a:lstStyle/>
            <a:p>
              <a:pPr algn="ctr" defTabSz="1555750">
                <a:lnSpc>
                  <a:spcPct val="90000"/>
                </a:lnSpc>
                <a:spcBef>
                  <a:spcPct val="0"/>
                </a:spcBef>
                <a:spcAft>
                  <a:spcPct val="35000"/>
                </a:spcAft>
              </a:pPr>
              <a:r>
                <a:rPr lang="en-GB" sz="1400"/>
                <a:t>Structural Analysis</a:t>
              </a:r>
            </a:p>
            <a:p>
              <a:pPr algn="ctr" defTabSz="1555750">
                <a:lnSpc>
                  <a:spcPct val="90000"/>
                </a:lnSpc>
                <a:spcBef>
                  <a:spcPct val="0"/>
                </a:spcBef>
                <a:spcAft>
                  <a:spcPct val="35000"/>
                </a:spcAft>
              </a:pPr>
              <a:r>
                <a:rPr lang="en-GB" sz="1400">
                  <a:ea typeface="Calibri"/>
                  <a:cs typeface="Calibri"/>
                </a:rPr>
                <a:t>Runtime comparison</a:t>
              </a:r>
            </a:p>
          </p:txBody>
        </p:sp>
      </p:grpSp>
    </p:spTree>
    <p:extLst>
      <p:ext uri="{BB962C8B-B14F-4D97-AF65-F5344CB8AC3E}">
        <p14:creationId xmlns:p14="http://schemas.microsoft.com/office/powerpoint/2010/main" val="4564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D3A680-7C46-8444-91D1-8514293FA5C4}"/>
              </a:ext>
            </a:extLst>
          </p:cNvPr>
          <p:cNvSpPr>
            <a:spLocks noGrp="1"/>
          </p:cNvSpPr>
          <p:nvPr>
            <p:ph type="dt" sz="half" idx="10"/>
          </p:nvPr>
        </p:nvSpPr>
        <p:spPr/>
        <p:txBody>
          <a:bodyPr/>
          <a:lstStyle/>
          <a:p>
            <a:fld id="{E0ADA04B-3500-BC40-845D-C5386DD823BF}" type="datetime1">
              <a:rPr lang="en-AU" smtClean="0"/>
              <a:t>20/10/2025</a:t>
            </a:fld>
            <a:endParaRPr lang="en-AU"/>
          </a:p>
        </p:txBody>
      </p:sp>
      <p:sp>
        <p:nvSpPr>
          <p:cNvPr id="3" name="Footer Placeholder 2">
            <a:extLst>
              <a:ext uri="{FF2B5EF4-FFF2-40B4-BE49-F238E27FC236}">
                <a16:creationId xmlns:a16="http://schemas.microsoft.com/office/drawing/2014/main" id="{54470E6A-ABCA-1422-A9C5-0D873A1AD695}"/>
              </a:ext>
            </a:extLst>
          </p:cNvPr>
          <p:cNvSpPr>
            <a:spLocks noGrp="1"/>
          </p:cNvSpPr>
          <p:nvPr>
            <p:ph type="ftr" sz="quarter" idx="11"/>
          </p:nvPr>
        </p:nvSpPr>
        <p:spPr/>
        <p:txBody>
          <a:bodyPr/>
          <a:lstStyle/>
          <a:p>
            <a:r>
              <a:rPr lang="en-AU"/>
              <a:t>A Multi-Method Approach to Molecular Activity Prediction</a:t>
            </a:r>
          </a:p>
        </p:txBody>
      </p:sp>
      <p:sp>
        <p:nvSpPr>
          <p:cNvPr id="4" name="Slide Number Placeholder 3">
            <a:extLst>
              <a:ext uri="{FF2B5EF4-FFF2-40B4-BE49-F238E27FC236}">
                <a16:creationId xmlns:a16="http://schemas.microsoft.com/office/drawing/2014/main" id="{6BCEE49A-8441-4D09-5F8D-103ADA7F1156}"/>
              </a:ext>
            </a:extLst>
          </p:cNvPr>
          <p:cNvSpPr>
            <a:spLocks noGrp="1"/>
          </p:cNvSpPr>
          <p:nvPr>
            <p:ph type="sldNum" sz="quarter" idx="12"/>
          </p:nvPr>
        </p:nvSpPr>
        <p:spPr/>
        <p:txBody>
          <a:bodyPr/>
          <a:lstStyle/>
          <a:p>
            <a:fld id="{BDFE8AA4-FEF7-A840-AF01-B040DC34D9F0}" type="slidenum">
              <a:rPr lang="en-AU" smtClean="0"/>
              <a:t>9</a:t>
            </a:fld>
            <a:endParaRPr lang="en-AU"/>
          </a:p>
        </p:txBody>
      </p:sp>
      <p:sp>
        <p:nvSpPr>
          <p:cNvPr id="5" name="TextBox 4">
            <a:extLst>
              <a:ext uri="{FF2B5EF4-FFF2-40B4-BE49-F238E27FC236}">
                <a16:creationId xmlns:a16="http://schemas.microsoft.com/office/drawing/2014/main" id="{3F89325D-7AB1-B96F-7A56-AEF48494FE6D}"/>
              </a:ext>
            </a:extLst>
          </p:cNvPr>
          <p:cNvSpPr txBox="1"/>
          <p:nvPr/>
        </p:nvSpPr>
        <p:spPr>
          <a:xfrm>
            <a:off x="838200" y="2865348"/>
            <a:ext cx="5352876" cy="1200329"/>
          </a:xfrm>
          <a:prstGeom prst="rect">
            <a:avLst/>
          </a:prstGeom>
          <a:noFill/>
        </p:spPr>
        <p:txBody>
          <a:bodyPr wrap="none" rtlCol="0">
            <a:spAutoFit/>
          </a:bodyPr>
          <a:lstStyle/>
          <a:p>
            <a:r>
              <a:rPr lang="en-AU" sz="7200" b="1">
                <a:solidFill>
                  <a:schemeClr val="accent1"/>
                </a:solidFill>
              </a:rPr>
              <a:t>Methodology</a:t>
            </a:r>
          </a:p>
        </p:txBody>
      </p:sp>
    </p:spTree>
    <p:extLst>
      <p:ext uri="{BB962C8B-B14F-4D97-AF65-F5344CB8AC3E}">
        <p14:creationId xmlns:p14="http://schemas.microsoft.com/office/powerpoint/2010/main" val="42821830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5434</Words>
  <Application>Microsoft Macintosh PowerPoint</Application>
  <PresentationFormat>Widescreen</PresentationFormat>
  <Paragraphs>809</Paragraphs>
  <Slides>51</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Arial</vt:lpstr>
      <vt:lpstr>Calibri</vt:lpstr>
      <vt:lpstr>Calibri Light</vt:lpstr>
      <vt:lpstr>Cambria Math</vt:lpstr>
      <vt:lpstr>CMBX9</vt:lpstr>
      <vt:lpstr>CMR10</vt:lpstr>
      <vt:lpstr>Courier New</vt:lpstr>
      <vt:lpstr>Menlo</vt:lpstr>
      <vt:lpstr>rival-sans</vt:lpstr>
      <vt:lpstr>Wingdings</vt:lpstr>
      <vt:lpstr>Office Theme</vt:lpstr>
      <vt:lpstr>Final Presentation</vt:lpstr>
      <vt:lpstr>Agenda</vt:lpstr>
      <vt:lpstr>PowerPoint Presentation</vt:lpstr>
      <vt:lpstr>Project Introduction</vt:lpstr>
      <vt:lpstr>PowerPoint Presentation</vt:lpstr>
      <vt:lpstr>Research Gap </vt:lpstr>
      <vt:lpstr>Research Question </vt:lpstr>
      <vt:lpstr>Project Timeline </vt:lpstr>
      <vt:lpstr>PowerPoint Presentation</vt:lpstr>
      <vt:lpstr>Metodology</vt:lpstr>
      <vt:lpstr>ML Approach </vt:lpstr>
      <vt:lpstr>GNN Approach</vt:lpstr>
      <vt:lpstr>Evaluation Metrics </vt:lpstr>
      <vt:lpstr>PowerPoint Presentation</vt:lpstr>
      <vt:lpstr>Data Selection</vt:lpstr>
      <vt:lpstr>Datasets</vt:lpstr>
      <vt:lpstr>Related Work (Accuracy)</vt:lpstr>
      <vt:lpstr>SPID</vt:lpstr>
      <vt:lpstr>PowerPoint Presentation</vt:lpstr>
      <vt:lpstr>Top Performing ML Models </vt:lpstr>
      <vt:lpstr>Accuracy Comparison AIDS</vt:lpstr>
      <vt:lpstr>Accuracy Comparison PTC_MR</vt:lpstr>
      <vt:lpstr>Accuracy std. dev. Comparison </vt:lpstr>
      <vt:lpstr>PowerPoint Presentation</vt:lpstr>
      <vt:lpstr>GNNs Performance Comparison</vt:lpstr>
      <vt:lpstr>Computational Time GNN Models</vt:lpstr>
      <vt:lpstr>PowerPoint Presentation</vt:lpstr>
      <vt:lpstr>Model Performance Explanation </vt:lpstr>
      <vt:lpstr>Best Performing Models vs. SOTA </vt:lpstr>
      <vt:lpstr>Time Comparison </vt:lpstr>
      <vt:lpstr>PowerPoint Presentation</vt:lpstr>
      <vt:lpstr>Recommendations </vt:lpstr>
      <vt:lpstr>Limitations</vt:lpstr>
      <vt:lpstr>PowerPoint Presentation</vt:lpstr>
      <vt:lpstr>PowerPoint Presentation</vt:lpstr>
      <vt:lpstr>GNN Previous Works Comparison (Accuracy)</vt:lpstr>
      <vt:lpstr>GNN comparison AIDS</vt:lpstr>
      <vt:lpstr>GNN Comparison Mutagenicity</vt:lpstr>
      <vt:lpstr>GNNs Comparison: DHFR</vt:lpstr>
      <vt:lpstr>GNN Comparison PTC_MR</vt:lpstr>
      <vt:lpstr>Dataset – Related Works</vt:lpstr>
      <vt:lpstr>Previous Research on ML models </vt:lpstr>
      <vt:lpstr>Previous Research on GNN</vt:lpstr>
      <vt:lpstr>Graph visualization DHFR</vt:lpstr>
      <vt:lpstr>Statistical Relevance </vt:lpstr>
      <vt:lpstr>Classifiers</vt:lpstr>
      <vt:lpstr>Graph Convolutional neural networks (GCN)</vt:lpstr>
      <vt:lpstr>Graph Convolutions vs Pooling</vt:lpstr>
      <vt:lpstr>Fingerprints: Molecules as Barcodes</vt:lpstr>
      <vt:lpstr>Fingerprints as Features</vt:lpstr>
      <vt:lpstr>Feature Engineering: Graph Theoretical Metrices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Feedback Session </dc:title>
  <dc:creator>carlotta hölzle</dc:creator>
  <cp:lastModifiedBy>Hoelzle, Carlotta Sophia</cp:lastModifiedBy>
  <cp:revision>4</cp:revision>
  <dcterms:created xsi:type="dcterms:W3CDTF">2025-04-24T15:01:33Z</dcterms:created>
  <dcterms:modified xsi:type="dcterms:W3CDTF">2025-10-20T15:47:25Z</dcterms:modified>
</cp:coreProperties>
</file>